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48"/>
  </p:notesMasterIdLst>
  <p:handoutMasterIdLst>
    <p:handoutMasterId r:id="rId49"/>
  </p:handoutMasterIdLst>
  <p:sldIdLst>
    <p:sldId id="500" r:id="rId3"/>
    <p:sldId id="541" r:id="rId4"/>
    <p:sldId id="804" r:id="rId5"/>
    <p:sldId id="805" r:id="rId6"/>
    <p:sldId id="858" r:id="rId7"/>
    <p:sldId id="814" r:id="rId8"/>
    <p:sldId id="815" r:id="rId9"/>
    <p:sldId id="816" r:id="rId10"/>
    <p:sldId id="820" r:id="rId11"/>
    <p:sldId id="778" r:id="rId12"/>
    <p:sldId id="779" r:id="rId13"/>
    <p:sldId id="782" r:id="rId14"/>
    <p:sldId id="822" r:id="rId15"/>
    <p:sldId id="823" r:id="rId16"/>
    <p:sldId id="875" r:id="rId17"/>
    <p:sldId id="824" r:id="rId18"/>
    <p:sldId id="827" r:id="rId19"/>
    <p:sldId id="828" r:id="rId20"/>
    <p:sldId id="829" r:id="rId21"/>
    <p:sldId id="830" r:id="rId22"/>
    <p:sldId id="831" r:id="rId23"/>
    <p:sldId id="833" r:id="rId24"/>
    <p:sldId id="834" r:id="rId25"/>
    <p:sldId id="878" r:id="rId26"/>
    <p:sldId id="922" r:id="rId27"/>
    <p:sldId id="921" r:id="rId28"/>
    <p:sldId id="837" r:id="rId29"/>
    <p:sldId id="838" r:id="rId30"/>
    <p:sldId id="868" r:id="rId31"/>
    <p:sldId id="879" r:id="rId32"/>
    <p:sldId id="874" r:id="rId33"/>
    <p:sldId id="840" r:id="rId34"/>
    <p:sldId id="882" r:id="rId35"/>
    <p:sldId id="848" r:id="rId36"/>
    <p:sldId id="860" r:id="rId37"/>
    <p:sldId id="876" r:id="rId38"/>
    <p:sldId id="861" r:id="rId39"/>
    <p:sldId id="865" r:id="rId40"/>
    <p:sldId id="866" r:id="rId41"/>
    <p:sldId id="867" r:id="rId42"/>
    <p:sldId id="750" r:id="rId43"/>
    <p:sldId id="855" r:id="rId44"/>
    <p:sldId id="856" r:id="rId45"/>
    <p:sldId id="857" r:id="rId46"/>
    <p:sldId id="919" r:id="rId4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74307" autoAdjust="0"/>
  </p:normalViewPr>
  <p:slideViewPr>
    <p:cSldViewPr snapToGrid="0">
      <p:cViewPr varScale="1">
        <p:scale>
          <a:sx n="47" d="100"/>
          <a:sy n="47" d="100"/>
        </p:scale>
        <p:origin x="-276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8554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0.xml"/><Relationship Id="rId3" Type="http://schemas.openxmlformats.org/officeDocument/2006/relationships/slide" Target="slides/slide11.xml"/><Relationship Id="rId7" Type="http://schemas.openxmlformats.org/officeDocument/2006/relationships/slide" Target="slides/slide39.xml"/><Relationship Id="rId2" Type="http://schemas.openxmlformats.org/officeDocument/2006/relationships/slide" Target="slides/slide10.xml"/><Relationship Id="rId1" Type="http://schemas.openxmlformats.org/officeDocument/2006/relationships/slide" Target="slides/slide5.xml"/><Relationship Id="rId6" Type="http://schemas.openxmlformats.org/officeDocument/2006/relationships/slide" Target="slides/slide36.xml"/><Relationship Id="rId5" Type="http://schemas.openxmlformats.org/officeDocument/2006/relationships/slide" Target="slides/slide15.xml"/><Relationship Id="rId4" Type="http://schemas.openxmlformats.org/officeDocument/2006/relationships/slide" Target="slides/slide12.xml"/><Relationship Id="rId9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0958FDCD-4842-ED45-9BA3-AF6EB48644B2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222891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>
                <a:cs typeface="+mn-cs"/>
              </a:defRPr>
            </a:lvl1pPr>
          </a:lstStyle>
          <a:p>
            <a:pPr>
              <a:defRPr/>
            </a:pPr>
            <a:fld id="{F7E7D29C-EBE0-2145-A136-E4382E26DD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04745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A428A3C-521B-AB40-9C7E-2898D6FD9760}" type="slidenum">
              <a:rPr lang="en-US" sz="800"/>
              <a:pPr/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Cisco Networking Academy program</a:t>
            </a:r>
          </a:p>
          <a:p>
            <a:pPr>
              <a:buFontTx/>
              <a:buNone/>
            </a:pPr>
            <a:r>
              <a:rPr lang="en-US" b="1"/>
              <a:t>Introduction to Networks</a:t>
            </a:r>
          </a:p>
          <a:p>
            <a:pPr>
              <a:buFontTx/>
              <a:buNone/>
            </a:pPr>
            <a:r>
              <a:rPr lang="en-US" sz="1300" b="1"/>
              <a:t>Chapter 3: Network Protocols and Communications</a:t>
            </a:r>
            <a:endParaRPr lang="en-GB"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Chap2-The OSI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E7D29C-EBE0-2145-A136-E4382E26DD0D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745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r>
              <a:rPr lang="en-US" dirty="0"/>
              <a:t>Competition between 2 groups. Draw a diagram to show the </a:t>
            </a:r>
          </a:p>
          <a:p>
            <a:r>
              <a:rPr lang="en-US" dirty="0"/>
              <a:t>encapsulation and </a:t>
            </a:r>
            <a:r>
              <a:rPr lang="en-US" dirty="0" err="1"/>
              <a:t>decapsulation</a:t>
            </a:r>
            <a:r>
              <a:rPr lang="en-US" dirty="0"/>
              <a:t> process.</a:t>
            </a:r>
          </a:p>
          <a:p>
            <a:endParaRPr lang="en-US" dirty="0"/>
          </a:p>
          <a:p>
            <a:r>
              <a:rPr lang="en-US" dirty="0"/>
              <a:t>Games: pass one by one –each represent each layer</a:t>
            </a:r>
          </a:p>
          <a:p>
            <a:r>
              <a:rPr lang="en-US" dirty="0"/>
              <a:t>Winner: KFC voucher **</a:t>
            </a:r>
          </a:p>
          <a:p>
            <a:endParaRPr lang="en-US" dirty="0">
              <a:ea typeface="新細明體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5E8DA74-63B9-8C42-9C98-D12FD1A26827}" type="slidenum">
              <a:rPr kumimoji="0" lang="en-US" sz="1200" b="0">
                <a:latin typeface="Arial" charset="0"/>
              </a:rPr>
              <a:pPr eaLnBrk="1" hangingPunct="1"/>
              <a:t>30</a:t>
            </a:fld>
            <a:endParaRPr kumimoji="0" lang="en-US" sz="1200" b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C02162E-FF1D-A047-BDF3-C41D158B696F}" type="slidenum">
              <a:rPr lang="en-US" sz="800"/>
              <a:pPr/>
              <a:t>36</a:t>
            </a:fld>
            <a:endParaRPr lang="en-US" sz="800"/>
          </a:p>
        </p:txBody>
      </p:sp>
      <p:sp>
        <p:nvSpPr>
          <p:cNvPr id="55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3.2.4.3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030F8DD-2482-214C-8AFB-31B853766638}" type="slidenum">
              <a:rPr lang="en-US" sz="800"/>
              <a:pPr/>
              <a:t>39</a:t>
            </a:fld>
            <a:endParaRPr lang="en-US" sz="8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3.2.2.1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1207C5-1137-7544-8A82-2BDEDB5282BB}" type="slidenum">
              <a:rPr lang="en-US" sz="800"/>
              <a:pPr/>
              <a:t>40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3.2.2.3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8335F6D-B997-8E40-82E2-05ED6650C517}" type="slidenum">
              <a:rPr lang="en-US" sz="800"/>
              <a:pPr/>
              <a:t>41</a:t>
            </a:fld>
            <a:endParaRPr lang="en-US" sz="8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3.3.1.2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2946223-FEBD-A148-8BA3-21F09816693B}" type="slidenum">
              <a:rPr kumimoji="0" lang="en-US" sz="1200" b="0">
                <a:latin typeface="Arial" charset="0"/>
              </a:rPr>
              <a:pPr eaLnBrk="1" hangingPunct="1"/>
              <a:t>43</a:t>
            </a:fld>
            <a:endParaRPr kumimoji="0" lang="en-US" sz="1200" b="0">
              <a:latin typeface="Arial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ea typeface="新細明體" charset="0"/>
              </a:rPr>
              <a:t>This process is reversed at the receiving host.  The data is decapsulated as it moves up the stack toward the end user application.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2A78144-1DD7-AC47-A39E-1B0F97800ABE}" type="slidenum">
              <a:rPr lang="en-US" sz="800"/>
              <a:pPr/>
              <a:t>2</a:t>
            </a:fld>
            <a:endParaRPr lang="en-US" sz="800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Chapter 3 Sections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75ECC62-78AC-A949-A1CD-34249F1AC0F8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dirty="0"/>
              <a:t>Section 3.1.1.1</a:t>
            </a:r>
            <a:br>
              <a:rPr lang="en-US" dirty="0"/>
            </a:br>
            <a:r>
              <a:rPr lang="en-US" dirty="0"/>
              <a:t>Establishing the Rules</a:t>
            </a:r>
            <a:endParaRPr lang="en-US" sz="800" dirty="0"/>
          </a:p>
          <a:p>
            <a:pPr>
              <a:defRPr/>
            </a:pPr>
            <a:r>
              <a:rPr lang="en-US" dirty="0"/>
              <a:t>An identified sender and receiver</a:t>
            </a:r>
          </a:p>
          <a:p>
            <a:pPr>
              <a:defRPr/>
            </a:pPr>
            <a:r>
              <a:rPr lang="en-US" dirty="0"/>
              <a:t>Agreed upon method of communicating (face-to-face, telephone, letter, photograph)</a:t>
            </a:r>
          </a:p>
          <a:p>
            <a:pPr>
              <a:defRPr/>
            </a:pPr>
            <a:r>
              <a:rPr lang="en-US" dirty="0"/>
              <a:t>Common language and grammar</a:t>
            </a:r>
          </a:p>
          <a:p>
            <a:pPr>
              <a:defRPr/>
            </a:pPr>
            <a:r>
              <a:rPr lang="en-US" dirty="0"/>
              <a:t>Speed and timing of delivery</a:t>
            </a:r>
          </a:p>
          <a:p>
            <a:pPr>
              <a:defRPr/>
            </a:pPr>
            <a:r>
              <a:rPr lang="en-US" dirty="0"/>
              <a:t>Confirmation or acknowledgement requirements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CFEBFB2-9102-7141-A362-FDF855154FC5}" type="slidenum">
              <a:rPr kumimoji="0" lang="en-US" sz="1200" b="0">
                <a:latin typeface="Arial" charset="0"/>
              </a:rPr>
              <a:pPr eaLnBrk="1" hangingPunct="1"/>
              <a:t>6</a:t>
            </a:fld>
            <a:endParaRPr kumimoji="0" lang="en-US" sz="1200" b="0">
              <a:latin typeface="Arial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en-US">
              <a:ea typeface="新細明體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ea typeface="新細明體" charset="0"/>
            </a:endParaRPr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57066" indent="-291179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64717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30604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96491" indent="-232943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62377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3028264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94151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960038" indent="-232943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B5E8DA74-63B9-8C42-9C98-D12FD1A26827}" type="slidenum">
              <a:rPr kumimoji="0" lang="en-US" sz="1200" b="0">
                <a:latin typeface="Arial" charset="0"/>
              </a:rPr>
              <a:pPr eaLnBrk="1" hangingPunct="1"/>
              <a:t>8</a:t>
            </a:fld>
            <a:endParaRPr kumimoji="0" lang="en-US" sz="1200" b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859ABDF-D66B-5940-8519-E9017544AB13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3.1.3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DD2DBC-FC3F-D641-8E1D-7FE98634F1CD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3.2.3.1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17C9A95-5F05-E44C-B077-49A1104930EB}" type="slidenum">
              <a:rPr lang="en-US" sz="800"/>
              <a:pPr/>
              <a:t>12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3.2.3.4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91A6BBD-F54E-2342-86BC-C242B7C08922}" type="slidenum">
              <a:rPr lang="en-US" sz="800"/>
              <a:pPr/>
              <a:t>15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3.2.4.4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893C6B-F82A-6E43-9FED-D37B50CF303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81996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400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0251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60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CC467CAC-49F4-5147-A432-238A0285B71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2035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74736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754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913335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67527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34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261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6407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72072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96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95547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612547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888" y="214313"/>
            <a:ext cx="7685087" cy="6937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125538"/>
            <a:ext cx="3989388" cy="5327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97438" y="1125538"/>
            <a:ext cx="3990975" cy="5327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8488" y="5876925"/>
            <a:ext cx="1905000" cy="5492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TW"/>
              <a:t>-</a:t>
            </a:r>
            <a:fld id="{19E01D92-077B-8441-AD0E-88FBC307CBD0}" type="slidenum">
              <a:rPr lang="en-US" altLang="zh-TW"/>
              <a:pPr/>
              <a:t>‹#›</a:t>
            </a:fld>
            <a:r>
              <a:rPr lang="en-US" altLang="zh-TW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0954612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3941763"/>
            <a:ext cx="8229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657600" y="6243638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948488" y="5876925"/>
            <a:ext cx="1905000" cy="5492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053651F-49B1-A744-9944-F08FE5CC35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07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8086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465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99079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1423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75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66890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9393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57427839-CBCA-5C42-8541-AAF5019BCEE6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675" y="393700"/>
            <a:ext cx="87725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452FF3AB-40C4-2941-ACFC-69E93ACFE222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5" y="13795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  <p:sldLayoutId id="2147484233" r:id="rId12"/>
    <p:sldLayoutId id="2147484234" r:id="rId13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.my/url?sa=i&amp;rct=j&amp;q=smiley+question+mark&amp;source=images&amp;cd=&amp;cad=rja&amp;docid=LOJ3exxbnQLbwM&amp;tbnid=i27WyrVxpCJN9M:&amp;ved=0CAUQjRw&amp;url=http://b7bobcats.wikispaces.com/file/detail/question+mark+smiley.JPG/343349388&amp;ei=VuRmUf2sDoOurAfX2IHACA&amp;bvm=bv.45107431,d.bmk&amp;psig=AFQjCNH2s6Soj927J1v7eVtgyIRc6sJSAg&amp;ust=1365784018781965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.google.com.my/url?sa=i&amp;source=images&amp;cd=&amp;cad=rja&amp;docid=mtJSC0GVSW7BIM&amp;tbnid=cg6DQTPg37QcGM:&amp;ved=0CAgQjRwwAA&amp;url=http://trams-it.blogspot.com/2011/05/osi-seven-layer-model.html&amp;ei=tPdmUdCfOMfhrAfwzoDAAw&amp;psig=AFQjCNGjht7q7TlTHB0HFGGxzCgtfYg8qA&amp;ust=1365788980948536" TargetMode="Externa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www.google.com.my/url?sa=i&amp;source=images&amp;cd=&amp;cad=rja&amp;docid=EbJUZ1GxXW1ICM&amp;tbnid=RNwkZkxrJwIK0M:&amp;ved=0CAgQjRwwADjBAQ&amp;url=http://www.e-tutes.com/lesson2/networking_fundamentals_lesson2_7.htm&amp;ei=IvNmUfiIDYTprAel1YCAAw&amp;psig=AFQjCNG_jY2zt37WZ2eUIHpqwh5bgYUnhg&amp;ust=1365787810247564" TargetMode="Externa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Chapter 2:</a:t>
            </a:r>
            <a:br>
              <a:rPr lang="en-US" sz="2800" dirty="0">
                <a:latin typeface="Arial" charset="0"/>
              </a:rPr>
            </a:br>
            <a:r>
              <a:rPr lang="en-US" sz="2800" dirty="0">
                <a:latin typeface="Arial" charset="0"/>
              </a:rPr>
              <a:t>Network Protocols and Communications</a:t>
            </a:r>
            <a:endParaRPr lang="en-US" sz="280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Introduction to Networks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Network Protocols and Standards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Standards Organizations</a:t>
            </a:r>
          </a:p>
        </p:txBody>
      </p:sp>
      <p:pic>
        <p:nvPicPr>
          <p:cNvPr id="37890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2003425"/>
            <a:ext cx="2844800" cy="1011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325" y="1731963"/>
            <a:ext cx="2673350" cy="1604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2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325" y="3543300"/>
            <a:ext cx="1841500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75" y="3394075"/>
            <a:ext cx="19685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4487863"/>
            <a:ext cx="1233487" cy="138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975" y="4613275"/>
            <a:ext cx="1865313" cy="1243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4613275"/>
            <a:ext cx="41275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Standards Organizations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Open Standards</a:t>
            </a:r>
          </a:p>
        </p:txBody>
      </p:sp>
      <p:sp>
        <p:nvSpPr>
          <p:cNvPr id="3993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The Internet Society (ISOC)</a:t>
            </a:r>
          </a:p>
          <a:p>
            <a:r>
              <a:rPr lang="en-US">
                <a:latin typeface="Arial" charset="0"/>
              </a:rPr>
              <a:t>The Internet Architecture Board (IAB)</a:t>
            </a:r>
          </a:p>
          <a:p>
            <a:r>
              <a:rPr lang="en-US">
                <a:latin typeface="Arial" charset="0"/>
              </a:rPr>
              <a:t>The Internet Engineering Task Force (IETF)</a:t>
            </a:r>
          </a:p>
          <a:p>
            <a:r>
              <a:rPr lang="en-US">
                <a:latin typeface="Arial" charset="0"/>
              </a:rPr>
              <a:t>Institute of Electrical and Electronics Engineers (IEEE)</a:t>
            </a:r>
          </a:p>
          <a:p>
            <a:r>
              <a:rPr lang="en-US">
                <a:latin typeface="Arial" charset="0"/>
              </a:rPr>
              <a:t>The International Organization for Standards (ISO)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Standards Organizations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ISO</a:t>
            </a:r>
          </a:p>
        </p:txBody>
      </p:sp>
      <p:pic>
        <p:nvPicPr>
          <p:cNvPr id="4608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9" b="11179"/>
          <a:stretch>
            <a:fillRect/>
          </a:stretch>
        </p:blipFill>
        <p:spPr>
          <a:xfrm>
            <a:off x="212725" y="1379538"/>
            <a:ext cx="3778250" cy="2200275"/>
          </a:xfrm>
        </p:spPr>
      </p:pic>
      <p:pic>
        <p:nvPicPr>
          <p:cNvPr id="46083" name="Picture 2" descr="Osi-mode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3813" y="611188"/>
            <a:ext cx="5130800" cy="593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2943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3EECC3F3-6A67-BD42-945C-2DFFF8CE1145}" type="slidenum">
              <a:rPr kumimoji="0" lang="en-US" altLang="zh-TW" sz="1400" b="0"/>
              <a:pPr eaLnBrk="1" hangingPunct="1"/>
              <a:t>13</a:t>
            </a:fld>
            <a:r>
              <a:rPr kumimoji="0" lang="en-US" altLang="zh-TW" sz="1400" b="0"/>
              <a:t>-</a:t>
            </a: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>
          <a:xfrm>
            <a:off x="159809" y="224366"/>
            <a:ext cx="8772525" cy="838200"/>
          </a:xfrm>
        </p:spPr>
        <p:txBody>
          <a:bodyPr/>
          <a:lstStyle/>
          <a:p>
            <a:pPr algn="ctr" eaLnBrk="1" hangingPunct="1"/>
            <a:r>
              <a:rPr lang="en-GB" altLang="zh-TW" sz="4000" b="0" dirty="0">
                <a:latin typeface="Tahoma" charset="0"/>
                <a:ea typeface="新細明體" charset="0"/>
              </a:rPr>
              <a:t>The Benefits of a Layered Model</a:t>
            </a:r>
            <a:endParaRPr lang="en-US" altLang="zh-TW" sz="4000" b="0" dirty="0">
              <a:latin typeface="Tahoma" charset="0"/>
              <a:ea typeface="新細明體" charset="0"/>
            </a:endParaRPr>
          </a:p>
        </p:txBody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1438" y="1173163"/>
            <a:ext cx="5214937" cy="53276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Assists in protocol design, because protocols that operate at a specific layer have defined information that they act upon and a </a:t>
            </a:r>
            <a:r>
              <a:rPr lang="en-US" sz="2000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defined interface to the layers above and below. 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Fosters competition because </a:t>
            </a:r>
            <a:r>
              <a:rPr lang="en-US" sz="2000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products from different vendors can work together. 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b="1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Prevents </a:t>
            </a:r>
            <a:r>
              <a:rPr lang="en-US" sz="2000" dirty="0">
                <a:latin typeface="Tahoma" charset="0"/>
                <a:ea typeface="新細明體" charset="0"/>
              </a:rPr>
              <a:t>technology or capability changes in one layer </a:t>
            </a:r>
            <a:r>
              <a:rPr lang="en-US" sz="2000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from affecting other layers above and below. </a:t>
            </a:r>
          </a:p>
          <a:p>
            <a:pPr eaLnBrk="1" hangingPunct="1">
              <a:lnSpc>
                <a:spcPct val="80000"/>
              </a:lnSpc>
            </a:pPr>
            <a:endParaRPr lang="en-US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Provides a </a:t>
            </a:r>
            <a:r>
              <a:rPr lang="en-US" sz="2000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common language </a:t>
            </a:r>
            <a:r>
              <a:rPr lang="en-US" sz="2000" dirty="0">
                <a:latin typeface="Tahoma" charset="0"/>
                <a:ea typeface="新細明體" charset="0"/>
              </a:rPr>
              <a:t>to describe networking functions and capabilities.</a:t>
            </a:r>
            <a:endParaRPr lang="en-GB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GB" sz="2000" dirty="0">
              <a:latin typeface="Tahoma" charset="0"/>
              <a:ea typeface="新細明體" charset="0"/>
            </a:endParaRPr>
          </a:p>
        </p:txBody>
      </p:sp>
      <p:pic>
        <p:nvPicPr>
          <p:cNvPr id="522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1571625"/>
            <a:ext cx="3643312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584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2943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C863ECD-4FCF-4D42-ABD7-7F1A84023C7E}" type="slidenum">
              <a:rPr kumimoji="0" lang="en-US" altLang="zh-TW" sz="1400" b="0"/>
              <a:pPr eaLnBrk="1" hangingPunct="1"/>
              <a:t>14</a:t>
            </a:fld>
            <a:r>
              <a:rPr kumimoji="0" lang="en-US" altLang="zh-TW" sz="1400" b="0"/>
              <a:t>-</a:t>
            </a:r>
          </a:p>
        </p:txBody>
      </p:sp>
      <p:sp>
        <p:nvSpPr>
          <p:cNvPr id="532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Tahoma" charset="0"/>
                <a:ea typeface="新細明體" charset="0"/>
              </a:rPr>
              <a:t>Protocol and Reference Models</a:t>
            </a:r>
          </a:p>
        </p:txBody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b="1" dirty="0">
                <a:latin typeface="Tahoma" charset="0"/>
                <a:ea typeface="新細明體" charset="0"/>
              </a:rPr>
              <a:t>2 types of networking models:</a:t>
            </a: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Tahoma" charset="0"/>
                <a:ea typeface="新細明體" charset="0"/>
              </a:rPr>
              <a:t>A </a:t>
            </a:r>
            <a:r>
              <a:rPr lang="en-US" sz="22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 model</a:t>
            </a:r>
            <a:r>
              <a:rPr lang="en-US" sz="2200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 </a:t>
            </a:r>
            <a:r>
              <a:rPr lang="en-US" sz="2200" dirty="0">
                <a:latin typeface="Tahoma" charset="0"/>
                <a:ea typeface="新細明體" charset="0"/>
              </a:rPr>
              <a:t>provides a model that closely matches the structure of a particular protocol suite. The hierarchical set of related protocols in a suite typically represents all the functionality required to interface the human network with the data network. Ex: TCP/IP model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US" sz="8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200" dirty="0">
                <a:latin typeface="Tahoma" charset="0"/>
                <a:ea typeface="新細明體" charset="0"/>
              </a:rPr>
              <a:t>A </a:t>
            </a:r>
            <a:r>
              <a:rPr lang="en-US" sz="22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reference model </a:t>
            </a:r>
            <a:r>
              <a:rPr lang="en-US" sz="2200" dirty="0">
                <a:latin typeface="Tahoma" charset="0"/>
                <a:ea typeface="新細明體" charset="0"/>
              </a:rPr>
              <a:t>provides a common reference for maintaining consistency within all types of network protocols and services. A reference model </a:t>
            </a:r>
            <a:r>
              <a:rPr lang="en-US" sz="2200" dirty="0">
                <a:solidFill>
                  <a:srgbClr val="000099"/>
                </a:solidFill>
                <a:latin typeface="Tahoma" charset="0"/>
                <a:ea typeface="新細明體" charset="0"/>
              </a:rPr>
              <a:t>is </a:t>
            </a:r>
            <a:r>
              <a:rPr lang="en-US" sz="2200" u="sng" dirty="0">
                <a:latin typeface="Tahoma" charset="0"/>
                <a:ea typeface="新細明體" charset="0"/>
              </a:rPr>
              <a:t>not intended to be an implementation specification</a:t>
            </a:r>
            <a:r>
              <a:rPr lang="en-US" sz="2200" dirty="0">
                <a:latin typeface="Tahoma" charset="0"/>
                <a:ea typeface="新細明體" charset="0"/>
              </a:rPr>
              <a:t> or to provide a sufficient level of detail to define precisely the services of the network architecture. The primary purpose of a reference model is to aid in clearer understanding of the functions and process involved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r>
              <a:rPr lang="en-US" sz="2200" dirty="0">
                <a:latin typeface="Tahoma" charset="0"/>
                <a:ea typeface="新細明體" charset="0"/>
              </a:rPr>
              <a:t>	Ex: OSI model</a:t>
            </a:r>
          </a:p>
          <a:p>
            <a:pPr eaLnBrk="1" hangingPunct="1">
              <a:lnSpc>
                <a:spcPct val="90000"/>
              </a:lnSpc>
            </a:pPr>
            <a:endParaRPr lang="en-US" sz="2400" dirty="0">
              <a:latin typeface="Tahoma" charset="0"/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7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>
          <a:xfrm>
            <a:off x="159808" y="0"/>
            <a:ext cx="8772525" cy="8382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Reference Models</a:t>
            </a:r>
            <a:br>
              <a:rPr lang="en-US" sz="1800" dirty="0">
                <a:latin typeface="Arial" charset="0"/>
              </a:rPr>
            </a:br>
            <a:r>
              <a:rPr lang="en-US" dirty="0">
                <a:latin typeface="Arial" charset="0"/>
              </a:rPr>
              <a:t>Comparing the OSI and TCP/IP Models</a:t>
            </a:r>
          </a:p>
        </p:txBody>
      </p:sp>
      <p:pic>
        <p:nvPicPr>
          <p:cNvPr id="56322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461" r="-22461"/>
          <a:stretch>
            <a:fillRect/>
          </a:stretch>
        </p:blipFill>
        <p:spPr>
          <a:xfrm>
            <a:off x="0" y="786871"/>
            <a:ext cx="8734425" cy="5086350"/>
          </a:xfrm>
        </p:spPr>
      </p:pic>
      <p:sp>
        <p:nvSpPr>
          <p:cNvPr id="2" name="TextBox 1"/>
          <p:cNvSpPr txBox="1"/>
          <p:nvPr/>
        </p:nvSpPr>
        <p:spPr>
          <a:xfrm>
            <a:off x="1571311" y="5902179"/>
            <a:ext cx="2528457" cy="430887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Reference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15583" y="5919114"/>
            <a:ext cx="2237512" cy="430887"/>
          </a:xfrm>
          <a:prstGeom prst="rect">
            <a:avLst/>
          </a:prstGeom>
          <a:solidFill>
            <a:srgbClr val="CCFFCC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Protocol Model</a:t>
            </a:r>
          </a:p>
        </p:txBody>
      </p:sp>
    </p:spTree>
    <p:extLst>
      <p:ext uri="{BB962C8B-B14F-4D97-AF65-F5344CB8AC3E}">
        <p14:creationId xmlns:p14="http://schemas.microsoft.com/office/powerpoint/2010/main" val="859244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C074F5E4-18A0-5242-995E-40AC1A5BB2E1}" type="slidenum">
              <a:rPr kumimoji="0" lang="en-US" altLang="zh-TW" sz="1400" b="0"/>
              <a:pPr eaLnBrk="1" hangingPunct="1"/>
              <a:t>16</a:t>
            </a:fld>
            <a:r>
              <a:rPr kumimoji="0" lang="en-US" altLang="zh-TW" sz="1400" b="0"/>
              <a:t>-</a:t>
            </a: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OSI Reference Model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563938" y="1268413"/>
            <a:ext cx="5222875" cy="4875212"/>
          </a:xfrm>
        </p:spPr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lease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D</a:t>
            </a:r>
            <a:r>
              <a:rPr lang="en-US" altLang="zh-TW" sz="2800" dirty="0">
                <a:cs typeface="+mn-cs"/>
              </a:rPr>
              <a:t>o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N</a:t>
            </a:r>
            <a:r>
              <a:rPr lang="en-US" altLang="zh-TW" sz="2800" dirty="0">
                <a:cs typeface="+mn-cs"/>
              </a:rPr>
              <a:t>ot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T</a:t>
            </a:r>
            <a:r>
              <a:rPr lang="en-US" altLang="zh-TW" sz="2800" dirty="0">
                <a:cs typeface="+mn-cs"/>
              </a:rPr>
              <a:t>ake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S</a:t>
            </a:r>
            <a:r>
              <a:rPr lang="en-US" altLang="zh-TW" sz="2800" dirty="0">
                <a:cs typeface="+mn-cs"/>
              </a:rPr>
              <a:t>ausage </a:t>
            </a:r>
            <a:r>
              <a:rPr lang="en-US" altLang="zh-TW" sz="2800" dirty="0">
                <a:solidFill>
                  <a:srgbClr val="FD1138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izzas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A</a:t>
            </a:r>
            <a:r>
              <a:rPr lang="en-US" altLang="zh-TW" sz="2800" dirty="0">
                <a:cs typeface="+mn-cs"/>
              </a:rPr>
              <a:t>way</a:t>
            </a:r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altLang="zh-TW" sz="2800" dirty="0">
              <a:cs typeface="+mn-cs"/>
            </a:endParaRP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ew! </a:t>
            </a:r>
            <a:r>
              <a:rPr lang="en-US" altLang="zh-TW" sz="2800" dirty="0">
                <a:solidFill>
                  <a:srgbClr val="FD1138"/>
                </a:solidFill>
                <a:cs typeface="+mn-cs"/>
              </a:rPr>
              <a:t>D</a:t>
            </a:r>
            <a:r>
              <a:rPr lang="en-US" altLang="zh-TW" sz="2800" dirty="0">
                <a:cs typeface="+mn-cs"/>
              </a:rPr>
              <a:t>ead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N</a:t>
            </a:r>
            <a:r>
              <a:rPr lang="en-US" altLang="zh-TW" sz="2800" dirty="0">
                <a:cs typeface="+mn-cs"/>
              </a:rPr>
              <a:t>inja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T</a:t>
            </a:r>
            <a:r>
              <a:rPr lang="en-US" altLang="zh-TW" sz="2800" dirty="0">
                <a:cs typeface="+mn-cs"/>
              </a:rPr>
              <a:t>urtle Smell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retty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A</a:t>
            </a:r>
            <a:r>
              <a:rPr lang="en-US" altLang="zh-TW" sz="2800" dirty="0">
                <a:cs typeface="+mn-cs"/>
              </a:rPr>
              <a:t>wful</a:t>
            </a:r>
          </a:p>
          <a:p>
            <a:pPr eaLnBrk="1" hangingPunct="1">
              <a:buFont typeface="Wingdings" pitchFamily="2" charset="2"/>
              <a:buNone/>
              <a:defRPr/>
            </a:pPr>
            <a:endParaRPr lang="en-US" altLang="zh-TW" sz="2800" dirty="0">
              <a:cs typeface="+mn-cs"/>
            </a:endParaRP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A</a:t>
            </a:r>
            <a:r>
              <a:rPr lang="en-US" altLang="zh-TW" sz="2800" dirty="0">
                <a:cs typeface="+mn-cs"/>
              </a:rPr>
              <a:t>ll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eople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S</a:t>
            </a:r>
            <a:r>
              <a:rPr lang="en-US" altLang="zh-TW" sz="2800" dirty="0">
                <a:cs typeface="+mn-cs"/>
              </a:rPr>
              <a:t>eem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T</a:t>
            </a:r>
            <a:r>
              <a:rPr lang="en-US" altLang="zh-TW" sz="2800" dirty="0">
                <a:cs typeface="+mn-cs"/>
              </a:rPr>
              <a:t>o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N</a:t>
            </a:r>
            <a:r>
              <a:rPr lang="en-US" altLang="zh-TW" sz="2800" dirty="0">
                <a:cs typeface="+mn-cs"/>
              </a:rPr>
              <a:t>eed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D</a:t>
            </a:r>
            <a:r>
              <a:rPr lang="en-US" altLang="zh-TW" sz="2800" dirty="0">
                <a:cs typeface="+mn-cs"/>
              </a:rPr>
              <a:t>ata </a:t>
            </a:r>
            <a:r>
              <a:rPr lang="en-US" altLang="zh-TW" sz="2800" dirty="0">
                <a:solidFill>
                  <a:srgbClr val="FF0000"/>
                </a:solidFill>
                <a:cs typeface="+mn-cs"/>
              </a:rPr>
              <a:t>P</a:t>
            </a:r>
            <a:r>
              <a:rPr lang="en-US" altLang="zh-TW" sz="2800" dirty="0">
                <a:cs typeface="+mn-cs"/>
              </a:rPr>
              <a:t>rocessing</a:t>
            </a:r>
          </a:p>
        </p:txBody>
      </p:sp>
      <p:pic>
        <p:nvPicPr>
          <p:cNvPr id="54277" name="Picture 4" descr="osi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93962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2017094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53250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418B8EC3-B954-0E4D-B5CF-58724961EE3C}" type="slidenum">
              <a:rPr kumimoji="0" lang="en-US" altLang="zh-TW" sz="1400" b="0"/>
              <a:pPr eaLnBrk="1" hangingPunct="1"/>
              <a:t>17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0419" name="Rectangle 2"/>
          <p:cNvSpPr>
            <a:spLocks noGrp="1" noChangeArrowheads="1"/>
          </p:cNvSpPr>
          <p:nvPr>
            <p:ph type="title"/>
          </p:nvPr>
        </p:nvSpPr>
        <p:spPr>
          <a:xfrm>
            <a:off x="376242" y="300408"/>
            <a:ext cx="7685087" cy="693737"/>
          </a:xfrm>
        </p:spPr>
        <p:txBody>
          <a:bodyPr/>
          <a:lstStyle/>
          <a:p>
            <a:pPr eaLnBrk="1" hangingPunct="1"/>
            <a:r>
              <a:rPr lang="en-GB" dirty="0">
                <a:latin typeface="Tahoma" charset="0"/>
                <a:ea typeface="新細明體" charset="0"/>
              </a:rPr>
              <a:t>OSI Reference Model - Layer 7</a:t>
            </a:r>
            <a:endParaRPr lang="en-US" altLang="zh-TW" dirty="0">
              <a:latin typeface="Tahoma" charset="0"/>
              <a:ea typeface="新細明體" charset="0"/>
            </a:endParaRPr>
          </a:p>
        </p:txBody>
      </p:sp>
      <p:sp>
        <p:nvSpPr>
          <p:cNvPr id="6042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708400" y="1125538"/>
            <a:ext cx="5221288" cy="4732337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Tahoma" charset="0"/>
                <a:ea typeface="新細明體" charset="0"/>
              </a:rPr>
              <a:t>The application layer contains protocols used for process-to-process communications.</a:t>
            </a:r>
          </a:p>
          <a:p>
            <a:pPr eaLnBrk="1" hangingPunct="1"/>
            <a:endParaRPr lang="en-US" sz="2800" dirty="0">
              <a:latin typeface="Tahoma" charset="0"/>
              <a:ea typeface="新細明體" charset="0"/>
            </a:endParaRPr>
          </a:p>
          <a:p>
            <a:pPr eaLnBrk="1" hangingPunct="1"/>
            <a:r>
              <a:rPr lang="en-GB" sz="2800" dirty="0">
                <a:latin typeface="Tahoma" charset="0"/>
                <a:ea typeface="新細明體" charset="0"/>
              </a:rPr>
              <a:t>Layer 7 applications: e-mail, FTP, Telnet, HTTP, etc.</a:t>
            </a:r>
            <a:endParaRPr lang="en-US" altLang="zh-TW" sz="2800" dirty="0">
              <a:latin typeface="Tahoma" charset="0"/>
              <a:ea typeface="新細明體" charset="0"/>
            </a:endParaRPr>
          </a:p>
        </p:txBody>
      </p:sp>
      <p:pic>
        <p:nvPicPr>
          <p:cNvPr id="60421" name="Picture 6" descr="osi7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201738"/>
            <a:ext cx="2462212" cy="5233987"/>
          </a:xfrm>
          <a:noFill/>
        </p:spPr>
      </p:pic>
    </p:spTree>
    <p:extLst>
      <p:ext uri="{BB962C8B-B14F-4D97-AF65-F5344CB8AC3E}">
        <p14:creationId xmlns:p14="http://schemas.microsoft.com/office/powerpoint/2010/main" val="413464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881813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273B857C-CA34-D141-B960-9061A7F9F972}" type="slidenum">
              <a:rPr kumimoji="0" lang="en-US" altLang="zh-TW" sz="1400" b="0"/>
              <a:pPr eaLnBrk="1" hangingPunct="1"/>
              <a:t>18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14313"/>
            <a:ext cx="8943975" cy="693737"/>
          </a:xfrm>
        </p:spPr>
        <p:txBody>
          <a:bodyPr/>
          <a:lstStyle/>
          <a:p>
            <a:pPr eaLnBrk="1" hangingPunct="1"/>
            <a:r>
              <a:rPr lang="en-GB" dirty="0">
                <a:latin typeface="Tahoma" charset="0"/>
                <a:ea typeface="新細明體" charset="0"/>
              </a:rPr>
              <a:t>OSI Reference Model - Layer 6</a:t>
            </a:r>
            <a:endParaRPr lang="en-US" altLang="zh-TW" dirty="0">
              <a:latin typeface="Tahoma" charset="0"/>
              <a:ea typeface="新細明體" charset="0"/>
            </a:endParaRPr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492500" y="956208"/>
            <a:ext cx="5395913" cy="473233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800" dirty="0">
                <a:latin typeface="Tahoma" charset="0"/>
                <a:ea typeface="新細明體" charset="0"/>
              </a:rPr>
              <a:t>To ensure information from the sender</a:t>
            </a:r>
            <a:r>
              <a:rPr lang="en-GB" sz="2800" dirty="0">
                <a:latin typeface="Arial" charset="0"/>
                <a:ea typeface="新細明體" charset="0"/>
              </a:rPr>
              <a:t>’</a:t>
            </a:r>
            <a:r>
              <a:rPr lang="en-GB" sz="2800" dirty="0">
                <a:latin typeface="Tahoma" charset="0"/>
                <a:ea typeface="新細明體" charset="0"/>
              </a:rPr>
              <a:t>s application layer </a:t>
            </a:r>
            <a:r>
              <a:rPr lang="en-GB" sz="2800" dirty="0">
                <a:solidFill>
                  <a:srgbClr val="FD1138"/>
                </a:solidFill>
                <a:latin typeface="Tahoma" charset="0"/>
                <a:ea typeface="新細明體" charset="0"/>
              </a:rPr>
              <a:t>can be read</a:t>
            </a:r>
            <a:r>
              <a:rPr lang="en-GB" sz="2800" dirty="0">
                <a:latin typeface="Tahoma" charset="0"/>
                <a:ea typeface="新細明體" charset="0"/>
              </a:rPr>
              <a:t> by the receiver</a:t>
            </a:r>
            <a:r>
              <a:rPr lang="en-GB" sz="2800" dirty="0">
                <a:latin typeface="Arial" charset="0"/>
                <a:ea typeface="新細明體" charset="0"/>
              </a:rPr>
              <a:t>’</a:t>
            </a:r>
            <a:r>
              <a:rPr lang="en-GB" sz="2800" dirty="0">
                <a:latin typeface="Tahoma" charset="0"/>
                <a:ea typeface="新細明體" charset="0"/>
              </a:rPr>
              <a:t>s application layer.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latin typeface="Tahoma" charset="0"/>
                <a:ea typeface="新細明體" charset="0"/>
              </a:rPr>
              <a:t>Translates multiple data formats into a common format.</a:t>
            </a:r>
          </a:p>
          <a:p>
            <a:pPr eaLnBrk="1" hangingPunct="1">
              <a:lnSpc>
                <a:spcPct val="90000"/>
              </a:lnSpc>
              <a:buFont typeface="Wingdings" charset="0"/>
              <a:buNone/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800" dirty="0">
                <a:latin typeface="Tahoma" charset="0"/>
                <a:ea typeface="新細明體" charset="0"/>
              </a:rPr>
              <a:t>Responsible for encryption and decryption.</a:t>
            </a:r>
          </a:p>
          <a:p>
            <a:pPr eaLnBrk="1" hangingPunct="1">
              <a:lnSpc>
                <a:spcPct val="90000"/>
              </a:lnSpc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800" dirty="0">
                <a:latin typeface="Tahoma" charset="0"/>
                <a:ea typeface="新細明體" charset="0"/>
              </a:rPr>
              <a:t>Layer 6 common standards: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Graphic: TIFF, JPEG, PICT</a:t>
            </a:r>
          </a:p>
          <a:p>
            <a:pPr lvl="1"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Sound and movie: MIDI, MPEG</a:t>
            </a:r>
          </a:p>
          <a:p>
            <a:pPr eaLnBrk="1" hangingPunct="1">
              <a:lnSpc>
                <a:spcPct val="90000"/>
              </a:lnSpc>
            </a:pPr>
            <a:endParaRPr lang="en-US" altLang="zh-TW" sz="2800" dirty="0">
              <a:latin typeface="Tahoma" charset="0"/>
              <a:ea typeface="新細明體" charset="0"/>
            </a:endParaRPr>
          </a:p>
        </p:txBody>
      </p:sp>
      <p:pic>
        <p:nvPicPr>
          <p:cNvPr id="61445" name="Picture 6" descr="osi6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68562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1973178507"/>
      </p:ext>
    </p:extLst>
  </p:cSld>
  <p:clrMapOvr>
    <a:masterClrMapping/>
  </p:clrMapOvr>
  <p:transition spd="slow">
    <p:wheel spokes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A7F05700-5A11-AC42-A707-433A9F464708}" type="slidenum">
              <a:rPr kumimoji="0" lang="en-US" altLang="zh-TW" sz="1400" b="0"/>
              <a:pPr eaLnBrk="1" hangingPunct="1"/>
              <a:t>19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2467" name="Rectangle 2"/>
          <p:cNvSpPr>
            <a:spLocks noGrp="1" noChangeArrowheads="1"/>
          </p:cNvSpPr>
          <p:nvPr>
            <p:ph type="title"/>
          </p:nvPr>
        </p:nvSpPr>
        <p:spPr>
          <a:xfrm>
            <a:off x="365976" y="214313"/>
            <a:ext cx="8578000" cy="693737"/>
          </a:xfrm>
        </p:spPr>
        <p:txBody>
          <a:bodyPr/>
          <a:lstStyle/>
          <a:p>
            <a:pPr eaLnBrk="1" hangingPunct="1"/>
            <a:r>
              <a:rPr lang="en-GB" sz="4000" dirty="0">
                <a:latin typeface="Tahoma" charset="0"/>
                <a:ea typeface="新細明體" charset="0"/>
              </a:rPr>
              <a:t>OSI Reference Model - Layer 5</a:t>
            </a:r>
            <a:endParaRPr lang="en-US" altLang="zh-TW" sz="4000" dirty="0">
              <a:latin typeface="Tahoma" charset="0"/>
              <a:ea typeface="新細明體" charset="0"/>
            </a:endParaRPr>
          </a:p>
        </p:txBody>
      </p:sp>
      <p:sp>
        <p:nvSpPr>
          <p:cNvPr id="39940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563938" y="1125538"/>
            <a:ext cx="5008562" cy="4446587"/>
          </a:xfrm>
        </p:spPr>
        <p:txBody>
          <a:bodyPr/>
          <a:lstStyle/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Establishes, manages and terminates </a:t>
            </a:r>
            <a:r>
              <a:rPr lang="en-GB" sz="2400">
                <a:solidFill>
                  <a:srgbClr val="FD1138"/>
                </a:solidFill>
                <a:latin typeface="Tahoma" charset="0"/>
                <a:ea typeface="新細明體" charset="0"/>
              </a:rPr>
              <a:t>sessions</a:t>
            </a:r>
            <a:r>
              <a:rPr lang="en-GB" sz="2400">
                <a:latin typeface="Tahoma" charset="0"/>
                <a:ea typeface="新細明體" charset="0"/>
              </a:rPr>
              <a:t> between 2 communicating hosts</a:t>
            </a:r>
          </a:p>
          <a:p>
            <a:pPr eaLnBrk="1" hangingPunct="1"/>
            <a:endParaRPr lang="en-GB" sz="1000">
              <a:latin typeface="Tahoma" charset="0"/>
              <a:ea typeface="新細明體" charset="0"/>
            </a:endParaRPr>
          </a:p>
          <a:p>
            <a:pPr eaLnBrk="1" hangingPunct="1"/>
            <a:endParaRPr lang="en-GB" sz="1000">
              <a:latin typeface="Tahoma" charset="0"/>
              <a:ea typeface="新細明體" charset="0"/>
            </a:endParaRP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Provides service to the presentation layer by </a:t>
            </a:r>
            <a:r>
              <a:rPr lang="en-GB" sz="2400">
                <a:solidFill>
                  <a:srgbClr val="FD1138"/>
                </a:solidFill>
                <a:latin typeface="Tahoma" charset="0"/>
                <a:ea typeface="新細明體" charset="0"/>
              </a:rPr>
              <a:t>synchronizing dialog</a:t>
            </a:r>
            <a:r>
              <a:rPr lang="en-GB" sz="2400">
                <a:latin typeface="Tahoma" charset="0"/>
                <a:ea typeface="新細明體" charset="0"/>
              </a:rPr>
              <a:t> between 2 hosts</a:t>
            </a:r>
            <a:r>
              <a:rPr lang="en-GB" sz="2400">
                <a:latin typeface="Arial" charset="0"/>
                <a:ea typeface="新細明體" charset="0"/>
              </a:rPr>
              <a:t>’</a:t>
            </a:r>
            <a:r>
              <a:rPr lang="en-GB" sz="2400">
                <a:latin typeface="Tahoma" charset="0"/>
                <a:ea typeface="新細明體" charset="0"/>
              </a:rPr>
              <a:t> presentation layers and manages their data exchange</a:t>
            </a:r>
          </a:p>
          <a:p>
            <a:pPr eaLnBrk="1" hangingPunct="1"/>
            <a:endParaRPr lang="en-GB" sz="1000">
              <a:latin typeface="Tahoma" charset="0"/>
              <a:ea typeface="新細明體" charset="0"/>
            </a:endParaRPr>
          </a:p>
          <a:p>
            <a:pPr eaLnBrk="1" hangingPunct="1">
              <a:buFont typeface="Wingdings" charset="0"/>
              <a:buNone/>
            </a:pPr>
            <a:endParaRPr lang="en-US" altLang="zh-TW" sz="2400">
              <a:latin typeface="Tahoma" charset="0"/>
              <a:ea typeface="新細明體" charset="0"/>
            </a:endParaRPr>
          </a:p>
        </p:txBody>
      </p:sp>
      <p:pic>
        <p:nvPicPr>
          <p:cNvPr id="62469" name="Picture 6" descr="osi5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0113" y="1123950"/>
            <a:ext cx="2487612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226304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Chapter 2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sz="2400" dirty="0">
                <a:latin typeface="Arial" charset="0"/>
              </a:rPr>
              <a:t>2.1  Rules of Communication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2.2  Network Protocols and Standards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2.3  Moving Data in the Network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2.4  Summary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78FD1020-1B95-6242-A975-84A0F6FF82D6}" type="slidenum">
              <a:rPr kumimoji="0" lang="en-US" altLang="zh-TW" sz="1400" b="0"/>
              <a:pPr eaLnBrk="1" hangingPunct="1"/>
              <a:t>20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581256" y="214313"/>
            <a:ext cx="8362720" cy="693737"/>
          </a:xfrm>
        </p:spPr>
        <p:txBody>
          <a:bodyPr/>
          <a:lstStyle/>
          <a:p>
            <a:pPr eaLnBrk="1" hangingPunct="1"/>
            <a:r>
              <a:rPr lang="en-GB" sz="4000" dirty="0">
                <a:latin typeface="Tahoma" charset="0"/>
                <a:ea typeface="新細明體" charset="0"/>
              </a:rPr>
              <a:t>OSI Reference Model - Layer 4</a:t>
            </a:r>
            <a:endParaRPr lang="en-US" altLang="zh-TW" sz="4000" dirty="0">
              <a:latin typeface="Tahoma" charset="0"/>
              <a:ea typeface="新細明體" charset="0"/>
            </a:endParaRPr>
          </a:p>
        </p:txBody>
      </p:sp>
      <p:sp>
        <p:nvSpPr>
          <p:cNvPr id="63492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35375" y="1125538"/>
            <a:ext cx="5222875" cy="4946650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The transport layer defines services to segment, transfer, and reassemble the data for individual communications between the end devices.</a:t>
            </a:r>
            <a:br>
              <a:rPr lang="en-US" dirty="0">
                <a:latin typeface="Tahoma" charset="0"/>
                <a:ea typeface="新細明體" charset="0"/>
              </a:rPr>
            </a:br>
            <a:endParaRPr lang="en-GB" sz="2400" dirty="0">
              <a:latin typeface="Tahoma" charset="0"/>
              <a:ea typeface="新細明體" charset="0"/>
            </a:endParaRPr>
          </a:p>
          <a:p>
            <a:pPr eaLnBrk="1" hangingPunct="1"/>
            <a:r>
              <a:rPr lang="en-GB" altLang="zh-TW" sz="2400" dirty="0">
                <a:latin typeface="Tahoma" charset="0"/>
                <a:ea typeface="新細明體" charset="0"/>
              </a:rPr>
              <a:t>Layer 4 protocols: Transmission Control Protocol (TCP), User Datagram Protocol (UDP), Sequenced Packet Exchange (SPX)</a:t>
            </a:r>
          </a:p>
          <a:p>
            <a:pPr eaLnBrk="1" hangingPunct="1">
              <a:buFont typeface="Wingdings" charset="0"/>
              <a:buNone/>
            </a:pPr>
            <a:endParaRPr lang="en-US" altLang="zh-TW" sz="2400" dirty="0">
              <a:latin typeface="Tahoma" charset="0"/>
              <a:ea typeface="新細明體" charset="0"/>
            </a:endParaRPr>
          </a:p>
        </p:txBody>
      </p:sp>
      <p:pic>
        <p:nvPicPr>
          <p:cNvPr id="63493" name="Picture 8" descr="osi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76500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20678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32B7A6CB-47A6-2840-A898-D8B36A390903}" type="slidenum">
              <a:rPr kumimoji="0" lang="en-US" altLang="zh-TW" sz="1400" b="0"/>
              <a:pPr eaLnBrk="1" hangingPunct="1"/>
              <a:t>21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4516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462337" y="397404"/>
            <a:ext cx="5222875" cy="5018087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sz="2400" dirty="0">
                <a:latin typeface="Tahoma" charset="0"/>
                <a:ea typeface="新細明體" charset="0"/>
              </a:rPr>
              <a:t>Responsible for delivery of individual packets from source to destination (</a:t>
            </a:r>
            <a:r>
              <a:rPr lang="en-GB" sz="2400" dirty="0">
                <a:solidFill>
                  <a:srgbClr val="0000FF"/>
                </a:solidFill>
                <a:latin typeface="Tahoma" charset="0"/>
                <a:ea typeface="新細明體" charset="0"/>
              </a:rPr>
              <a:t>host-to-host</a:t>
            </a:r>
            <a:r>
              <a:rPr lang="en-GB" sz="2400" dirty="0">
                <a:latin typeface="Tahoma" charset="0"/>
                <a:ea typeface="新細明體" charset="0"/>
              </a:rPr>
              <a:t> delivery </a:t>
            </a:r>
            <a:r>
              <a:rPr lang="en-GB" sz="2400" dirty="0">
                <a:solidFill>
                  <a:srgbClr val="FD1138"/>
                </a:solidFill>
                <a:latin typeface="Tahoma" charset="0"/>
                <a:ea typeface="新細明體" charset="0"/>
              </a:rPr>
              <a:t>possibly across </a:t>
            </a:r>
            <a:r>
              <a:rPr lang="en-GB" sz="2400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multiple networks)</a:t>
            </a:r>
          </a:p>
          <a:p>
            <a:pPr eaLnBrk="1" hangingPunct="1">
              <a:lnSpc>
                <a:spcPct val="90000"/>
              </a:lnSpc>
            </a:pPr>
            <a:endParaRPr lang="en-GB" sz="1200" dirty="0">
              <a:solidFill>
                <a:srgbClr val="FD1138"/>
              </a:solidFill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400" dirty="0">
                <a:latin typeface="Tahoma" charset="0"/>
                <a:ea typeface="新細明體" charset="0"/>
              </a:rPr>
              <a:t>Concerned with </a:t>
            </a:r>
            <a:r>
              <a:rPr lang="en-GB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logical addressing </a:t>
            </a:r>
            <a:r>
              <a:rPr lang="en-GB" sz="2400" dirty="0">
                <a:latin typeface="Tahoma" charset="0"/>
                <a:ea typeface="新細明體" charset="0"/>
              </a:rPr>
              <a:t>(IP address), routing, packetizing, fragmenting</a:t>
            </a:r>
          </a:p>
          <a:p>
            <a:pPr eaLnBrk="1" hangingPunct="1">
              <a:lnSpc>
                <a:spcPct val="90000"/>
              </a:lnSpc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sz="2400" dirty="0">
                <a:latin typeface="Tahoma" charset="0"/>
                <a:ea typeface="新細明體" charset="0"/>
              </a:rPr>
              <a:t>Provides best path determination or </a:t>
            </a:r>
            <a:r>
              <a:rPr lang="en-GB" sz="2400" dirty="0">
                <a:latin typeface="Arial" charset="0"/>
                <a:ea typeface="新細明體" charset="0"/>
              </a:rPr>
              <a:t>“</a:t>
            </a:r>
            <a:r>
              <a:rPr lang="en-GB" sz="2400" dirty="0">
                <a:latin typeface="Tahoma" charset="0"/>
                <a:ea typeface="新細明體" charset="0"/>
              </a:rPr>
              <a:t>Best Effort</a:t>
            </a:r>
            <a:r>
              <a:rPr lang="en-GB" sz="2400" dirty="0">
                <a:latin typeface="Arial" charset="0"/>
                <a:ea typeface="新細明體" charset="0"/>
              </a:rPr>
              <a:t>”</a:t>
            </a:r>
            <a:r>
              <a:rPr lang="en-GB" sz="2400" dirty="0">
                <a:latin typeface="Tahoma" charset="0"/>
                <a:ea typeface="新細明體" charset="0"/>
              </a:rPr>
              <a:t> delivery of packet between networks </a:t>
            </a:r>
          </a:p>
          <a:p>
            <a:pPr eaLnBrk="1" hangingPunct="1">
              <a:lnSpc>
                <a:spcPct val="90000"/>
              </a:lnSpc>
            </a:pPr>
            <a:endParaRPr lang="en-GB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Layer 3 </a:t>
            </a:r>
            <a:r>
              <a:rPr lang="en-GB" altLang="zh-TW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protocols</a:t>
            </a:r>
            <a:r>
              <a:rPr lang="en-GB" altLang="zh-TW" sz="2400" dirty="0">
                <a:latin typeface="Tahoma" charset="0"/>
                <a:ea typeface="新細明體" charset="0"/>
              </a:rPr>
              <a:t>: IP, IPX (Internetwork Packet Exchange)</a:t>
            </a:r>
          </a:p>
          <a:p>
            <a:pPr eaLnBrk="1" hangingPunct="1">
              <a:lnSpc>
                <a:spcPct val="90000"/>
              </a:lnSpc>
            </a:pPr>
            <a:endParaRPr lang="en-GB" altLang="zh-TW" sz="1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GB" altLang="zh-TW" sz="2400" dirty="0">
                <a:latin typeface="Tahoma" charset="0"/>
                <a:ea typeface="新細明體" charset="0"/>
              </a:rPr>
              <a:t>Layer 3 </a:t>
            </a:r>
            <a:r>
              <a:rPr lang="en-GB" altLang="zh-TW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device</a:t>
            </a:r>
            <a:r>
              <a:rPr lang="en-GB" altLang="zh-TW" sz="2400" dirty="0">
                <a:latin typeface="Tahoma" charset="0"/>
                <a:ea typeface="新細明體" charset="0"/>
              </a:rPr>
              <a:t>: Layer 3 Switches, Routers.</a:t>
            </a:r>
            <a:endParaRPr lang="en-US" altLang="zh-TW" sz="2400" dirty="0">
              <a:latin typeface="Tahoma" charset="0"/>
              <a:ea typeface="新細明體" charset="0"/>
            </a:endParaRPr>
          </a:p>
        </p:txBody>
      </p:sp>
      <p:pic>
        <p:nvPicPr>
          <p:cNvPr id="64517" name="Picture 6" descr="osi3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8554" y="514350"/>
            <a:ext cx="2476500" cy="5311775"/>
          </a:xfrm>
          <a:noFill/>
        </p:spPr>
      </p:pic>
    </p:spTree>
    <p:extLst>
      <p:ext uri="{BB962C8B-B14F-4D97-AF65-F5344CB8AC3E}">
        <p14:creationId xmlns:p14="http://schemas.microsoft.com/office/powerpoint/2010/main" val="51101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2943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4F19A44F-73D9-2143-B752-A6AF2C8EDB94}" type="slidenum">
              <a:rPr kumimoji="0" lang="en-US" altLang="zh-TW" sz="1400" b="0"/>
              <a:pPr eaLnBrk="1" hangingPunct="1"/>
              <a:t>22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6564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643313" y="982663"/>
            <a:ext cx="5294312" cy="4160837"/>
          </a:xfrm>
        </p:spPr>
        <p:txBody>
          <a:bodyPr/>
          <a:lstStyle/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Provides transit of data across a physical link by defining the rules about </a:t>
            </a:r>
            <a:r>
              <a:rPr lang="en-GB" sz="2400">
                <a:solidFill>
                  <a:srgbClr val="FD1138"/>
                </a:solidFill>
                <a:latin typeface="Tahoma" charset="0"/>
                <a:ea typeface="新細明體" charset="0"/>
              </a:rPr>
              <a:t>how the physical link is used</a:t>
            </a:r>
            <a:r>
              <a:rPr lang="en-GB" sz="2400">
                <a:latin typeface="Tahoma" charset="0"/>
                <a:ea typeface="新細明體" charset="0"/>
              </a:rPr>
              <a:t>. (</a:t>
            </a:r>
            <a:r>
              <a:rPr lang="en-GB" sz="2400">
                <a:solidFill>
                  <a:srgbClr val="0000FF"/>
                </a:solidFill>
                <a:latin typeface="Tahoma" charset="0"/>
                <a:ea typeface="新細明體" charset="0"/>
              </a:rPr>
              <a:t>host to host </a:t>
            </a:r>
            <a:r>
              <a:rPr lang="en-GB" sz="2400">
                <a:latin typeface="Tahoma" charset="0"/>
                <a:ea typeface="新細明體" charset="0"/>
              </a:rPr>
              <a:t>delivery</a:t>
            </a:r>
            <a:r>
              <a:rPr lang="en-GB" sz="2400">
                <a:solidFill>
                  <a:srgbClr val="0000FF"/>
                </a:solidFill>
                <a:latin typeface="Tahoma" charset="0"/>
                <a:ea typeface="新細明體" charset="0"/>
              </a:rPr>
              <a:t> in the </a:t>
            </a:r>
            <a:r>
              <a:rPr lang="en-GB" sz="2400" u="sng">
                <a:solidFill>
                  <a:srgbClr val="0000FF"/>
                </a:solidFill>
                <a:latin typeface="Tahoma" charset="0"/>
                <a:ea typeface="新細明體" charset="0"/>
              </a:rPr>
              <a:t>same network</a:t>
            </a:r>
            <a:r>
              <a:rPr lang="en-GB" sz="2400">
                <a:solidFill>
                  <a:srgbClr val="0000FF"/>
                </a:solidFill>
                <a:latin typeface="Tahoma" charset="0"/>
                <a:ea typeface="新細明體" charset="0"/>
              </a:rPr>
              <a:t>).</a:t>
            </a: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Concerned with:</a:t>
            </a:r>
          </a:p>
          <a:p>
            <a:pPr lvl="1" eaLnBrk="1" hangingPunct="1"/>
            <a:r>
              <a:rPr lang="en-GB" sz="2400">
                <a:latin typeface="Tahoma" charset="0"/>
                <a:ea typeface="新細明體" charset="0"/>
              </a:rPr>
              <a:t>Physical addressing (MAC or hardware address), Network topology, Network access and Error notification</a:t>
            </a: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Layer 2 </a:t>
            </a:r>
            <a:r>
              <a:rPr lang="en-GB" sz="2400">
                <a:solidFill>
                  <a:srgbClr val="FF0000"/>
                </a:solidFill>
                <a:latin typeface="Tahoma" charset="0"/>
                <a:ea typeface="新細明體" charset="0"/>
              </a:rPr>
              <a:t>protocols</a:t>
            </a:r>
            <a:r>
              <a:rPr lang="en-GB" sz="2400">
                <a:latin typeface="Tahoma" charset="0"/>
                <a:ea typeface="新細明體" charset="0"/>
              </a:rPr>
              <a:t>: Ethernet, Token Ring, PPP, Frame Relay</a:t>
            </a:r>
          </a:p>
          <a:p>
            <a:pPr eaLnBrk="1" hangingPunct="1"/>
            <a:r>
              <a:rPr lang="en-GB" sz="2400">
                <a:latin typeface="Tahoma" charset="0"/>
                <a:ea typeface="新細明體" charset="0"/>
              </a:rPr>
              <a:t>Layer 2 </a:t>
            </a:r>
            <a:r>
              <a:rPr lang="en-GB" sz="2400">
                <a:solidFill>
                  <a:srgbClr val="FF0000"/>
                </a:solidFill>
                <a:latin typeface="Tahoma" charset="0"/>
                <a:ea typeface="新細明體" charset="0"/>
              </a:rPr>
              <a:t>devices</a:t>
            </a:r>
            <a:r>
              <a:rPr lang="en-GB" sz="2400">
                <a:latin typeface="Tahoma" charset="0"/>
                <a:ea typeface="新細明體" charset="0"/>
              </a:rPr>
              <a:t>: bridges, switches, NICs</a:t>
            </a:r>
            <a:endParaRPr lang="zh-TW" altLang="en-US" sz="2800">
              <a:latin typeface="Tahoma" charset="0"/>
              <a:ea typeface="新細明體" charset="0"/>
            </a:endParaRPr>
          </a:p>
        </p:txBody>
      </p:sp>
      <p:pic>
        <p:nvPicPr>
          <p:cNvPr id="66565" name="Picture 6" descr="osi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5538"/>
            <a:ext cx="2451100" cy="5233987"/>
          </a:xfrm>
          <a:noFill/>
        </p:spPr>
      </p:pic>
    </p:spTree>
    <p:extLst>
      <p:ext uri="{BB962C8B-B14F-4D97-AF65-F5344CB8AC3E}">
        <p14:creationId xmlns:p14="http://schemas.microsoft.com/office/powerpoint/2010/main" val="489114817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0BE0FB52-9844-0F43-BEB4-FA3E66581461}" type="slidenum">
              <a:rPr kumimoji="0" lang="en-US" altLang="zh-TW" sz="1400" b="0"/>
              <a:pPr eaLnBrk="1" hangingPunct="1"/>
              <a:t>23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7588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3563938" y="1000125"/>
            <a:ext cx="5151437" cy="4803775"/>
          </a:xfrm>
        </p:spPr>
        <p:txBody>
          <a:bodyPr/>
          <a:lstStyle/>
          <a:p>
            <a:pPr eaLnBrk="1" hangingPunct="1"/>
            <a:r>
              <a:rPr lang="en-US" altLang="zh-TW" sz="2400">
                <a:latin typeface="Tahoma" charset="0"/>
                <a:ea typeface="新細明體" charset="0"/>
              </a:rPr>
              <a:t>Defines the electrical, mechanical, procedural, and functional specifications for activating, maintaining and deactivating the physical link between end systems</a:t>
            </a:r>
          </a:p>
          <a:p>
            <a:pPr eaLnBrk="1" hangingPunct="1"/>
            <a:r>
              <a:rPr lang="en-US" altLang="zh-TW" sz="2400">
                <a:latin typeface="Tahoma" charset="0"/>
                <a:ea typeface="新細明體" charset="0"/>
              </a:rPr>
              <a:t>Concerned with a </a:t>
            </a:r>
            <a:r>
              <a:rPr lang="en-US" altLang="zh-TW" sz="2400">
                <a:solidFill>
                  <a:srgbClr val="FD1138"/>
                </a:solidFill>
                <a:latin typeface="Tahoma" charset="0"/>
                <a:ea typeface="新細明體" charset="0"/>
              </a:rPr>
              <a:t>raw bits</a:t>
            </a:r>
            <a:r>
              <a:rPr lang="en-US" altLang="zh-TW" sz="2400">
                <a:latin typeface="Tahoma" charset="0"/>
                <a:ea typeface="新細明體" charset="0"/>
              </a:rPr>
              <a:t> transmission. </a:t>
            </a:r>
          </a:p>
          <a:p>
            <a:pPr eaLnBrk="1" hangingPunct="1"/>
            <a:r>
              <a:rPr lang="en-US" altLang="zh-TW" sz="2400">
                <a:latin typeface="Tahoma" charset="0"/>
                <a:ea typeface="新細明體" charset="0"/>
              </a:rPr>
              <a:t>Attributes:</a:t>
            </a:r>
            <a:r>
              <a:rPr lang="en-GB" sz="2800">
                <a:latin typeface="Tahoma" charset="0"/>
                <a:ea typeface="新細明體" charset="0"/>
              </a:rPr>
              <a:t> </a:t>
            </a:r>
          </a:p>
          <a:p>
            <a:pPr lvl="1" eaLnBrk="1" hangingPunct="1"/>
            <a:r>
              <a:rPr lang="en-GB" sz="2400">
                <a:latin typeface="Tahoma" charset="0"/>
                <a:ea typeface="新細明體" charset="0"/>
              </a:rPr>
              <a:t>Voltage levels, timing of voltage changes, physical data rates, maximum transmission distances, physical connectors.</a:t>
            </a:r>
          </a:p>
          <a:p>
            <a:pPr eaLnBrk="1" hangingPunct="1"/>
            <a:r>
              <a:rPr lang="en-US" altLang="zh-TW" sz="2400">
                <a:latin typeface="Tahoma" charset="0"/>
                <a:ea typeface="新細明體" charset="0"/>
              </a:rPr>
              <a:t>Layer 1 devices: repeaters, hubs</a:t>
            </a:r>
          </a:p>
        </p:txBody>
      </p:sp>
      <p:pic>
        <p:nvPicPr>
          <p:cNvPr id="67589" name="Picture 6" descr="osi1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123950"/>
            <a:ext cx="2493962" cy="5311775"/>
          </a:xfr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72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8852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60DDB74B-E661-AE4B-9A85-3C6C6603A2B4}" type="slidenum">
              <a:rPr kumimoji="0" lang="en-US" altLang="zh-TW" sz="1400" b="0"/>
              <a:pPr eaLnBrk="1" hangingPunct="1"/>
              <a:t>24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8853" name="Picture 5" descr="\\vmware-host\Shared Folders\Desktop\Screen shot 2013-04-12 at 1.57.27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485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901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2178-0D82-4965-871A-CD7C489F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OSI Model – Video </a:t>
            </a:r>
          </a:p>
        </p:txBody>
      </p:sp>
      <p:pic>
        <p:nvPicPr>
          <p:cNvPr id="4" name="Chap2-The OSI Model">
            <a:hlinkClick r:id="" action="ppaction://media"/>
            <a:extLst>
              <a:ext uri="{FF2B5EF4-FFF2-40B4-BE49-F238E27FC236}">
                <a16:creationId xmlns:a16="http://schemas.microsoft.com/office/drawing/2014/main" id="{F44EAB66-58B1-4BEC-8324-A9E2F67AD8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139" r="3302" b="8265"/>
          <a:stretch/>
        </p:blipFill>
        <p:spPr>
          <a:xfrm>
            <a:off x="0" y="1482912"/>
            <a:ext cx="9144000" cy="5043394"/>
          </a:xfrm>
        </p:spPr>
      </p:pic>
    </p:spTree>
    <p:extLst>
      <p:ext uri="{BB962C8B-B14F-4D97-AF65-F5344CB8AC3E}">
        <p14:creationId xmlns:p14="http://schemas.microsoft.com/office/powerpoint/2010/main" val="9551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93675" y="393700"/>
            <a:ext cx="8772525" cy="60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b="0" dirty="0">
                <a:latin typeface="Tahoma" charset="0"/>
                <a:ea typeface="新細明體" charset="0"/>
              </a:rPr>
              <a:t>2.3: Moving Data in the Network</a:t>
            </a:r>
          </a:p>
        </p:txBody>
      </p:sp>
    </p:spTree>
    <p:extLst>
      <p:ext uri="{BB962C8B-B14F-4D97-AF65-F5344CB8AC3E}">
        <p14:creationId xmlns:p14="http://schemas.microsoft.com/office/powerpoint/2010/main" val="21807134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>
          <a:xfrm>
            <a:off x="540808" y="0"/>
            <a:ext cx="8772525" cy="838200"/>
          </a:xfrm>
        </p:spPr>
        <p:txBody>
          <a:bodyPr/>
          <a:lstStyle/>
          <a:p>
            <a:r>
              <a:rPr lang="en-US" dirty="0">
                <a:latin typeface="Tahoma" charset="0"/>
                <a:ea typeface="新細明體" charset="0"/>
              </a:rPr>
              <a:t>A)  How a message send?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7A7709B0-BE3C-DA42-B413-D8E4581139C8}" type="slidenum">
              <a:rPr kumimoji="0" lang="en-US" altLang="zh-TW" sz="1400" b="0"/>
              <a:pPr eaLnBrk="1" hangingPunct="1"/>
              <a:t>27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0661" name="Picture 3" descr="\\vmware-host\Shared Folders\Desktop\Screen shot 2013-04-12 at 1.51.30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836613"/>
            <a:ext cx="23876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3" descr="\\vmware-host\Shared Folders\Desktop\Screen shot 2013-04-12 at 1.51.30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388" y="765175"/>
            <a:ext cx="238760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026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006475" y="-110430"/>
            <a:ext cx="8137525" cy="982663"/>
          </a:xfrm>
        </p:spPr>
        <p:txBody>
          <a:bodyPr/>
          <a:lstStyle/>
          <a:p>
            <a:r>
              <a:rPr lang="en-US" dirty="0">
                <a:latin typeface="Tahoma" charset="0"/>
                <a:ea typeface="新細明體" charset="0"/>
              </a:rPr>
              <a:t>(B) Encapsulation </a:t>
            </a:r>
            <a:r>
              <a:rPr lang="en-US" dirty="0" err="1">
                <a:latin typeface="Tahoma" charset="0"/>
                <a:ea typeface="新細明體" charset="0"/>
              </a:rPr>
              <a:t>vs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dirty="0" err="1">
                <a:latin typeface="Tahoma" charset="0"/>
                <a:ea typeface="新細明體" charset="0"/>
              </a:rPr>
              <a:t>Decapsulation</a:t>
            </a:r>
            <a:endParaRPr lang="en-US" dirty="0">
              <a:latin typeface="Tahoma" charset="0"/>
              <a:ea typeface="新細明體" charset="0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446DE27-57F3-EB4A-A422-39707071EB2C}" type="slidenum">
              <a:rPr kumimoji="0" lang="en-US" altLang="zh-TW" sz="1400" b="0"/>
              <a:pPr eaLnBrk="1" hangingPunct="1"/>
              <a:t>28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1684" name="Picture 2" descr="http://ccna-routingswitching-ciscochamp.netai.net/web_images/encapsu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1" y="980011"/>
            <a:ext cx="8025735" cy="529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963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00875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BA98E025-AB95-AD45-978A-78D876F5F75C}" type="slidenum">
              <a:rPr kumimoji="0" lang="en-US" altLang="zh-TW" sz="1400" b="0"/>
              <a:pPr eaLnBrk="1" hangingPunct="1"/>
              <a:t>29</a:t>
            </a:fld>
            <a:r>
              <a:rPr kumimoji="0" lang="en-US" altLang="zh-TW" sz="1400" b="0"/>
              <a:t>-</a:t>
            </a:r>
          </a:p>
        </p:txBody>
      </p:sp>
      <p:sp>
        <p:nvSpPr>
          <p:cNvPr id="849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>
                <a:latin typeface="Tahoma" charset="0"/>
                <a:ea typeface="新細明體" charset="0"/>
              </a:rPr>
              <a:t>Concept of </a:t>
            </a:r>
            <a:r>
              <a:rPr lang="en-US" sz="4000">
                <a:latin typeface="Arial" charset="0"/>
                <a:ea typeface="新細明體" charset="0"/>
              </a:rPr>
              <a:t>…</a:t>
            </a:r>
            <a:endParaRPr lang="en-US" sz="4000">
              <a:latin typeface="Tahoma" charset="0"/>
              <a:ea typeface="新細明體" charset="0"/>
            </a:endParaRPr>
          </a:p>
        </p:txBody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Encapsulation </a:t>
            </a:r>
            <a:r>
              <a:rPr lang="en-US" dirty="0">
                <a:latin typeface="Arial" charset="0"/>
                <a:ea typeface="新細明體" charset="0"/>
              </a:rPr>
              <a:t>–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i="1" dirty="0">
                <a:solidFill>
                  <a:srgbClr val="FF0000"/>
                </a:solidFill>
                <a:latin typeface="Tahoma" charset="0"/>
                <a:ea typeface="新細明體" charset="0"/>
              </a:rPr>
              <a:t>the process by which a computer adds networking headers and trailers to data from an application for the eventual transmission of the data onto a transmission medium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新細明體" charset="0"/>
              </a:rPr>
              <a:t> - </a:t>
            </a:r>
            <a:r>
              <a:rPr lang="en-US" dirty="0">
                <a:solidFill>
                  <a:srgbClr val="0000FF"/>
                </a:solidFill>
                <a:latin typeface="Tahoma" charset="0"/>
                <a:ea typeface="新細明體" charset="0"/>
              </a:rPr>
              <a:t>Cisco</a:t>
            </a:r>
          </a:p>
          <a:p>
            <a:pPr eaLnBrk="1" hangingPunct="1"/>
            <a:endParaRPr lang="en-US" dirty="0">
              <a:latin typeface="Tahoma" charset="0"/>
              <a:ea typeface="新細明體" charset="0"/>
            </a:endParaRPr>
          </a:p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De-encapsulation </a:t>
            </a:r>
            <a:r>
              <a:rPr lang="en-US" dirty="0">
                <a:latin typeface="Arial" charset="0"/>
                <a:ea typeface="新細明體" charset="0"/>
              </a:rPr>
              <a:t>–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Tahoma" charset="0"/>
                <a:ea typeface="新細明體" charset="0"/>
              </a:rPr>
              <a:t>reverse of the  encapsulation process</a:t>
            </a:r>
          </a:p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Real life example </a:t>
            </a:r>
            <a:r>
              <a:rPr lang="en-US" dirty="0">
                <a:latin typeface="Arial" charset="0"/>
                <a:ea typeface="新細明體" charset="0"/>
              </a:rPr>
              <a:t>–</a:t>
            </a:r>
            <a:r>
              <a:rPr lang="en-US" dirty="0">
                <a:latin typeface="Tahoma" charset="0"/>
                <a:ea typeface="新細明體" charset="0"/>
              </a:rPr>
              <a:t> sending letter (sender, </a:t>
            </a:r>
            <a:r>
              <a:rPr lang="en-US" dirty="0" err="1">
                <a:latin typeface="Tahoma" charset="0"/>
                <a:ea typeface="新細明體" charset="0"/>
              </a:rPr>
              <a:t>pos</a:t>
            </a:r>
            <a:r>
              <a:rPr lang="en-US" dirty="0">
                <a:latin typeface="Tahoma" charset="0"/>
                <a:ea typeface="新細明體" charset="0"/>
              </a:rPr>
              <a:t> office/postman, receiver)</a:t>
            </a:r>
          </a:p>
        </p:txBody>
      </p:sp>
    </p:spTree>
    <p:extLst>
      <p:ext uri="{BB962C8B-B14F-4D97-AF65-F5344CB8AC3E}">
        <p14:creationId xmlns:p14="http://schemas.microsoft.com/office/powerpoint/2010/main" val="63159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858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89F87480-0BD6-2C4C-8206-2B163C4399AE}" type="slidenum">
              <a:rPr kumimoji="0" lang="en-US" altLang="zh-TW" sz="1400" b="0"/>
              <a:pPr eaLnBrk="1" hangingPunct="1"/>
              <a:t>3</a:t>
            </a:fld>
            <a:r>
              <a:rPr kumimoji="0" lang="en-US" altLang="zh-TW" sz="1400" b="0"/>
              <a:t>-</a:t>
            </a:r>
          </a:p>
        </p:txBody>
      </p:sp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393700"/>
            <a:ext cx="8772525" cy="605367"/>
          </a:xfrm>
        </p:spPr>
        <p:txBody>
          <a:bodyPr/>
          <a:lstStyle/>
          <a:p>
            <a:pPr algn="ctr" eaLnBrk="1" hangingPunct="1"/>
            <a:r>
              <a:rPr lang="en-US" sz="4000" b="0" dirty="0">
                <a:latin typeface="Tahoma" charset="0"/>
                <a:ea typeface="新細明體" charset="0"/>
              </a:rPr>
              <a:t>2.1: Rules of communications</a:t>
            </a:r>
          </a:p>
        </p:txBody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14438"/>
            <a:ext cx="8102600" cy="4786312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Tahoma" charset="0"/>
                <a:ea typeface="新細明體" charset="0"/>
              </a:rPr>
              <a:t>Elements of Communications</a:t>
            </a:r>
          </a:p>
          <a:p>
            <a:pPr eaLnBrk="1" hangingPunct="1">
              <a:buFont typeface="Wingdings" charset="0"/>
              <a:buNone/>
            </a:pPr>
            <a:endParaRPr lang="en-US" sz="1000" dirty="0">
              <a:latin typeface="Tahoma" charset="0"/>
              <a:ea typeface="新細明體" charset="0"/>
            </a:endParaRPr>
          </a:p>
          <a:p>
            <a:pPr lvl="1" eaLnBrk="1" hangingPunct="1"/>
            <a:r>
              <a:rPr lang="en-US" sz="2400" dirty="0">
                <a:solidFill>
                  <a:srgbClr val="FF0000"/>
                </a:solidFill>
                <a:latin typeface="Tahoma" charset="0"/>
                <a:ea typeface="新細明體" charset="0"/>
              </a:rPr>
              <a:t>Communication begins </a:t>
            </a:r>
            <a:r>
              <a:rPr lang="en-US" sz="2400" dirty="0">
                <a:latin typeface="Tahoma" charset="0"/>
                <a:ea typeface="新細明體" charset="0"/>
              </a:rPr>
              <a:t>with a message, or information, that must be sent from one individual or device to another using many different communication methods.</a:t>
            </a:r>
          </a:p>
          <a:p>
            <a:pPr lvl="1" eaLnBrk="1" hangingPunct="1">
              <a:buFont typeface="Wingdings" charset="0"/>
              <a:buNone/>
            </a:pPr>
            <a:endParaRPr lang="en-US" sz="2400" dirty="0">
              <a:latin typeface="Tahoma" charset="0"/>
              <a:ea typeface="新細明體" charset="0"/>
            </a:endParaRPr>
          </a:p>
          <a:p>
            <a:pPr lvl="1" eaLnBrk="1" hangingPunct="1"/>
            <a:r>
              <a:rPr lang="en-US" sz="2400" dirty="0">
                <a:latin typeface="Tahoma" charset="0"/>
                <a:ea typeface="新細明體" charset="0"/>
              </a:rPr>
              <a:t>These methods have </a:t>
            </a:r>
            <a:r>
              <a:rPr lang="en-US" sz="2400" b="1" dirty="0">
                <a:latin typeface="Tahoma" charset="0"/>
                <a:ea typeface="新細明體" charset="0"/>
              </a:rPr>
              <a:t>3</a:t>
            </a:r>
            <a:r>
              <a:rPr lang="en-US" sz="2400" dirty="0">
                <a:latin typeface="Tahoma" charset="0"/>
                <a:ea typeface="新細明體" charset="0"/>
              </a:rPr>
              <a:t> elements in common:</a:t>
            </a:r>
          </a:p>
          <a:p>
            <a:pPr marL="1428750" lvl="2" indent="-514350" eaLnBrk="1" hangingPunct="1">
              <a:buFont typeface="Tahoma" charset="0"/>
              <a:buAutoNum type="romanLcPeriod"/>
            </a:pPr>
            <a:r>
              <a:rPr lang="en-US" sz="2000" dirty="0">
                <a:latin typeface="Tahoma" charset="0"/>
                <a:ea typeface="新細明體" charset="0"/>
              </a:rPr>
              <a:t>message source, or sender</a:t>
            </a:r>
          </a:p>
          <a:p>
            <a:pPr marL="1428750" lvl="2" indent="-514350" eaLnBrk="1" hangingPunct="1">
              <a:buFont typeface="Tahoma" charset="0"/>
              <a:buAutoNum type="romanLcPeriod"/>
            </a:pPr>
            <a:r>
              <a:rPr lang="en-US" sz="2000" dirty="0">
                <a:latin typeface="Tahoma" charset="0"/>
                <a:ea typeface="新細明體" charset="0"/>
              </a:rPr>
              <a:t>	destination, or receiver</a:t>
            </a:r>
          </a:p>
          <a:p>
            <a:pPr marL="1428750" lvl="2" indent="-514350" eaLnBrk="1" hangingPunct="1">
              <a:buFont typeface="Tahoma" charset="0"/>
              <a:buAutoNum type="romanLcPeriod"/>
            </a:pPr>
            <a:r>
              <a:rPr lang="en-US" sz="2000" dirty="0">
                <a:latin typeface="Tahoma" charset="0"/>
                <a:ea typeface="新細明體" charset="0"/>
              </a:rPr>
              <a:t>	a channel</a:t>
            </a:r>
          </a:p>
        </p:txBody>
      </p:sp>
    </p:spTree>
    <p:extLst>
      <p:ext uri="{BB962C8B-B14F-4D97-AF65-F5344CB8AC3E}">
        <p14:creationId xmlns:p14="http://schemas.microsoft.com/office/powerpoint/2010/main" val="177944036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48488" y="6215063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DFB930E7-4767-6E45-B92E-069176AF1063}" type="slidenum">
              <a:rPr kumimoji="0" lang="en-US" sz="1400" b="0"/>
              <a:pPr eaLnBrk="1" hangingPunct="1"/>
              <a:t>30</a:t>
            </a:fld>
            <a:endParaRPr kumimoji="0" lang="en-US" sz="1400" b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322919" y="451379"/>
            <a:ext cx="8363881" cy="712787"/>
          </a:xfrm>
        </p:spPr>
        <p:txBody>
          <a:bodyPr/>
          <a:lstStyle/>
          <a:p>
            <a:pPr eaLnBrk="1" hangingPunct="1"/>
            <a:r>
              <a:rPr lang="en-US" sz="3800" dirty="0">
                <a:latin typeface="Tahoma" charset="0"/>
                <a:ea typeface="新細明體" charset="0"/>
              </a:rPr>
              <a:t>Things to do….</a:t>
            </a:r>
          </a:p>
        </p:txBody>
      </p:sp>
      <p:pic>
        <p:nvPicPr>
          <p:cNvPr id="3" name="Picture 2" descr="j0316965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1" y="1354666"/>
            <a:ext cx="4135966" cy="330877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55626" y="4809067"/>
            <a:ext cx="5916704" cy="14280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Draw a diagram to show the </a:t>
            </a:r>
          </a:p>
          <a:p>
            <a:r>
              <a:rPr lang="en-US" dirty="0"/>
              <a:t>encapsulation and </a:t>
            </a:r>
            <a:r>
              <a:rPr lang="en-US" dirty="0" err="1"/>
              <a:t>decapsulation</a:t>
            </a:r>
            <a:r>
              <a:rPr lang="en-US" dirty="0"/>
              <a:t> process.</a:t>
            </a:r>
          </a:p>
          <a:p>
            <a:endParaRPr lang="en-US" dirty="0"/>
          </a:p>
          <a:p>
            <a:r>
              <a:rPr lang="en-US" dirty="0"/>
              <a:t>Games: Queue on the board</a:t>
            </a:r>
          </a:p>
        </p:txBody>
      </p:sp>
    </p:spTree>
    <p:extLst>
      <p:ext uri="{BB962C8B-B14F-4D97-AF65-F5344CB8AC3E}">
        <p14:creationId xmlns:p14="http://schemas.microsoft.com/office/powerpoint/2010/main" val="127664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>
          <a:xfrm>
            <a:off x="1006475" y="0"/>
            <a:ext cx="8137525" cy="982663"/>
          </a:xfrm>
        </p:spPr>
        <p:txBody>
          <a:bodyPr/>
          <a:lstStyle/>
          <a:p>
            <a:pPr algn="r"/>
            <a:r>
              <a:rPr lang="en-US" dirty="0">
                <a:latin typeface="Tahoma" charset="0"/>
                <a:ea typeface="新細明體" charset="0"/>
              </a:rPr>
              <a:t>(B) Encapsulation </a:t>
            </a:r>
            <a:r>
              <a:rPr lang="en-US" dirty="0" err="1">
                <a:latin typeface="Tahoma" charset="0"/>
                <a:ea typeface="新細明體" charset="0"/>
              </a:rPr>
              <a:t>vs</a:t>
            </a:r>
            <a:r>
              <a:rPr lang="en-US" dirty="0">
                <a:latin typeface="Tahoma" charset="0"/>
                <a:ea typeface="新細明體" charset="0"/>
              </a:rPr>
              <a:t> </a:t>
            </a:r>
            <a:r>
              <a:rPr lang="en-US" dirty="0" err="1">
                <a:latin typeface="Tahoma" charset="0"/>
                <a:ea typeface="新細明體" charset="0"/>
              </a:rPr>
              <a:t>Decapsulation</a:t>
            </a:r>
            <a:endParaRPr lang="en-US" dirty="0">
              <a:latin typeface="Tahoma" charset="0"/>
              <a:ea typeface="新細明體" charset="0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446DE27-57F3-EB4A-A422-39707071EB2C}" type="slidenum">
              <a:rPr kumimoji="0" lang="en-US" altLang="zh-TW" sz="1400" b="0"/>
              <a:pPr eaLnBrk="1" hangingPunct="1"/>
              <a:t>31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1684" name="Picture 2" descr="http://ccna-routingswitching-ciscochamp.netai.net/web_images/encapsul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980011"/>
            <a:ext cx="6911975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http://b7bobcats.wikispaces.com/file/view/question+mark+smiley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621848" cy="1439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630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193675" y="0"/>
            <a:ext cx="8772525" cy="838200"/>
          </a:xfrm>
        </p:spPr>
        <p:txBody>
          <a:bodyPr/>
          <a:lstStyle/>
          <a:p>
            <a:r>
              <a:rPr lang="en-US" dirty="0">
                <a:latin typeface="Tahoma" charset="0"/>
                <a:ea typeface="新細明體" charset="0"/>
              </a:rPr>
              <a:t>C. Data Packet Data Unit (PDU)</a:t>
            </a:r>
          </a:p>
        </p:txBody>
      </p:sp>
      <p:sp>
        <p:nvSpPr>
          <p:cNvPr id="73731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902B4796-2D42-DD40-8C2F-AD012DBA0B4A}" type="slidenum">
              <a:rPr kumimoji="0" lang="en-US" altLang="zh-TW" sz="1400" b="0"/>
              <a:pPr eaLnBrk="1" hangingPunct="1"/>
              <a:t>32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3732" name="Picture 6" descr="http://4.bp.blogspot.com/-CUGfaG1zGzQ/Td4NpWHPKBI/AAAAAAAAAC8/G2TbB88zzDY/s1600/osi-model-7-layers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919163"/>
            <a:ext cx="5616575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983913"/>
      </p:ext>
    </p:extLst>
  </p:cSld>
  <p:clrMapOvr>
    <a:masterClrMapping/>
  </p:clrMapOvr>
  <p:transition spd="slow">
    <p:randomBar dir="vert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ahoma" charset="0"/>
                <a:ea typeface="新細明體" charset="0"/>
              </a:rPr>
              <a:t>D. Routing</a:t>
            </a:r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8DD81DFB-C293-1E4D-9CD4-4E3A1B35B1E2}" type="slidenum">
              <a:rPr kumimoji="0" lang="en-US" altLang="zh-TW" sz="1400" b="0"/>
              <a:pPr eaLnBrk="1" hangingPunct="1"/>
              <a:t>33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77829" name="Picture 2" descr="http://www.e-tutes.com/lesson2/images/lesson2_fig26.GIF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1268413"/>
            <a:ext cx="8967787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76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694848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8C5F5219-B155-D549-BDC7-38C51F1BFFAB}" type="slidenum">
              <a:rPr kumimoji="0" lang="en-US" altLang="zh-TW" sz="1400" b="0"/>
              <a:pPr eaLnBrk="1" hangingPunct="1"/>
              <a:t>34</a:t>
            </a:fld>
            <a:r>
              <a:rPr kumimoji="0" lang="en-US" altLang="zh-TW" sz="1400" b="0"/>
              <a:t>-</a:t>
            </a:r>
          </a:p>
        </p:txBody>
      </p:sp>
      <p:sp>
        <p:nvSpPr>
          <p:cNvPr id="819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TCP/IP Vs OSI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pic>
        <p:nvPicPr>
          <p:cNvPr id="81924" name="Picture 6" descr="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4495800" cy="499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5" name="Rectangle 7"/>
          <p:cNvSpPr>
            <a:spLocks noChangeArrowheads="1"/>
          </p:cNvSpPr>
          <p:nvPr/>
        </p:nvSpPr>
        <p:spPr bwMode="auto">
          <a:xfrm>
            <a:off x="4126442" y="488950"/>
            <a:ext cx="4857750" cy="62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Both have application layers, though they include very different services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Both have comparable transport &amp; network (Internet) layers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TCP/IP combines the presentation and session layer issues into its application layer 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TCP/IP combines the OSI data link and physical layers into one layer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kumimoji="0" lang="en-US" sz="800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 typeface="Wingdings" charset="0"/>
              <a:buBlip>
                <a:blip r:embed="rId3"/>
              </a:buBlip>
            </a:pPr>
            <a:r>
              <a:rPr kumimoji="0" lang="en-US" b="0" dirty="0"/>
              <a:t>TCP/IP appears simpler because it has fewer layers </a:t>
            </a:r>
          </a:p>
          <a:p>
            <a:pPr algn="just">
              <a:spcBef>
                <a:spcPct val="20000"/>
              </a:spcBef>
              <a:buClr>
                <a:schemeClr val="accent1"/>
              </a:buClr>
              <a:buSzPct val="65000"/>
            </a:pPr>
            <a:endParaRPr kumimoji="0" lang="en-US" b="0" dirty="0"/>
          </a:p>
          <a:p>
            <a:pPr algn="just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kumimoji="0" lang="en-US" b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91883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4848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6ADC36EC-BF15-6148-9E77-D1DBF7C0CD0D}" type="slidenum">
              <a:rPr kumimoji="0" lang="en-US" altLang="zh-TW" sz="1400" b="0"/>
              <a:pPr eaLnBrk="1" hangingPunct="1"/>
              <a:t>35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TCP/IP Networking Model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sp>
        <p:nvSpPr>
          <p:cNvPr id="68612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595813" y="1125538"/>
            <a:ext cx="4119562" cy="4946650"/>
          </a:xfrm>
        </p:spPr>
        <p:txBody>
          <a:bodyPr/>
          <a:lstStyle/>
          <a:p>
            <a:pPr eaLnBrk="1" hangingPunct="1"/>
            <a:r>
              <a:rPr lang="en-GB" sz="2400" dirty="0">
                <a:latin typeface="Tahoma" charset="0"/>
                <a:ea typeface="新細明體" charset="0"/>
              </a:rPr>
              <a:t>Defines the set of networking standards and protocols used to build most networks today.</a:t>
            </a:r>
          </a:p>
          <a:p>
            <a:pPr eaLnBrk="1" hangingPunct="1"/>
            <a:r>
              <a:rPr lang="en-GB" sz="2400" dirty="0">
                <a:latin typeface="Tahoma" charset="0"/>
                <a:ea typeface="新細明體" charset="0"/>
              </a:rPr>
              <a:t>Developed by the U.S. Department of </a:t>
            </a:r>
            <a:r>
              <a:rPr lang="en-GB" sz="2400" dirty="0" err="1">
                <a:latin typeface="Tahoma" charset="0"/>
                <a:ea typeface="新細明體" charset="0"/>
              </a:rPr>
              <a:t>Defense</a:t>
            </a:r>
            <a:r>
              <a:rPr lang="en-GB" sz="2400" dirty="0">
                <a:latin typeface="Tahoma" charset="0"/>
                <a:ea typeface="新細明體" charset="0"/>
              </a:rPr>
              <a:t> (</a:t>
            </a:r>
            <a:r>
              <a:rPr lang="en-GB" sz="2400" dirty="0" err="1">
                <a:latin typeface="Tahoma" charset="0"/>
                <a:ea typeface="新細明體" charset="0"/>
              </a:rPr>
              <a:t>DoD</a:t>
            </a:r>
            <a:r>
              <a:rPr lang="en-GB" sz="2400" dirty="0">
                <a:latin typeface="Tahoma" charset="0"/>
                <a:ea typeface="新細明體" charset="0"/>
              </a:rPr>
              <a:t>)</a:t>
            </a:r>
          </a:p>
          <a:p>
            <a:pPr eaLnBrk="1" hangingPunct="1"/>
            <a:r>
              <a:rPr lang="en-GB" sz="2400" dirty="0">
                <a:latin typeface="Tahoma" charset="0"/>
                <a:ea typeface="新細明體" charset="0"/>
              </a:rPr>
              <a:t>Is the historical and technical open standard used for communication on the Internet</a:t>
            </a:r>
          </a:p>
          <a:p>
            <a:pPr eaLnBrk="1" hangingPunct="1"/>
            <a:r>
              <a:rPr lang="en-GB" altLang="zh-TW" sz="2400" dirty="0">
                <a:latin typeface="Tahoma" charset="0"/>
                <a:ea typeface="新細明體" charset="0"/>
              </a:rPr>
              <a:t>4 layers</a:t>
            </a:r>
            <a:endParaRPr lang="en-US" altLang="zh-TW" sz="2400" dirty="0">
              <a:latin typeface="Tahoma" charset="0"/>
              <a:ea typeface="新細明體" charset="0"/>
            </a:endParaRPr>
          </a:p>
        </p:txBody>
      </p:sp>
      <p:pic>
        <p:nvPicPr>
          <p:cNvPr id="68613" name="Picture 6" descr="TCPIP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196975"/>
            <a:ext cx="3592513" cy="4968875"/>
          </a:xfrm>
          <a:noFill/>
        </p:spPr>
      </p:pic>
    </p:spTree>
    <p:extLst>
      <p:ext uri="{BB962C8B-B14F-4D97-AF65-F5344CB8AC3E}">
        <p14:creationId xmlns:p14="http://schemas.microsoft.com/office/powerpoint/2010/main" val="333743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Reference Models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The TCP/IP Reference Model</a:t>
            </a:r>
          </a:p>
        </p:txBody>
      </p:sp>
      <p:pic>
        <p:nvPicPr>
          <p:cNvPr id="54274" name="Content Placeholder 1" descr="tcp-ip-encapsulation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45" r="-1244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481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xmlns:p14="http://schemas.microsoft.com/office/powerpoint/2010/main"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24688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E5A26C1D-1556-B844-ADC0-5826D1C7DD07}" type="slidenum">
              <a:rPr kumimoji="0" lang="en-US" altLang="zh-TW" sz="1400" b="0"/>
              <a:pPr eaLnBrk="1" hangingPunct="1"/>
              <a:t>37</a:t>
            </a:fld>
            <a:r>
              <a:rPr kumimoji="0" lang="en-US" altLang="zh-TW" sz="1400" b="0"/>
              <a:t>-</a:t>
            </a:r>
          </a:p>
        </p:txBody>
      </p:sp>
      <p:sp>
        <p:nvSpPr>
          <p:cNvPr id="696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z="4000">
                <a:latin typeface="Tahoma" charset="0"/>
                <a:ea typeface="新細明體" charset="0"/>
              </a:rPr>
              <a:t>TCP/IP Protocols</a:t>
            </a:r>
            <a:endParaRPr lang="en-US" altLang="zh-TW" sz="4000">
              <a:latin typeface="Tahoma" charset="0"/>
              <a:ea typeface="新細明體" charset="0"/>
            </a:endParaRPr>
          </a:p>
        </p:txBody>
      </p:sp>
      <p:pic>
        <p:nvPicPr>
          <p:cNvPr id="69636" name="Picture 6" descr="TCP Prot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7163" y="1800225"/>
            <a:ext cx="5762625" cy="3975100"/>
          </a:xfrm>
          <a:noFill/>
        </p:spPr>
      </p:pic>
      <p:sp>
        <p:nvSpPr>
          <p:cNvPr id="69637" name="AutoShape 7"/>
          <p:cNvSpPr>
            <a:spLocks noChangeArrowheads="1"/>
          </p:cNvSpPr>
          <p:nvPr/>
        </p:nvSpPr>
        <p:spPr bwMode="auto">
          <a:xfrm>
            <a:off x="755650" y="1844675"/>
            <a:ext cx="1584325" cy="576263"/>
          </a:xfrm>
          <a:prstGeom prst="wedgeRectCallout">
            <a:avLst>
              <a:gd name="adj1" fmla="val 70644"/>
              <a:gd name="adj2" fmla="val -1792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Application</a:t>
            </a:r>
          </a:p>
        </p:txBody>
      </p:sp>
      <p:sp>
        <p:nvSpPr>
          <p:cNvPr id="69638" name="AutoShape 8"/>
          <p:cNvSpPr>
            <a:spLocks noChangeArrowheads="1"/>
          </p:cNvSpPr>
          <p:nvPr/>
        </p:nvSpPr>
        <p:spPr bwMode="auto">
          <a:xfrm>
            <a:off x="755650" y="2852738"/>
            <a:ext cx="1584325" cy="576262"/>
          </a:xfrm>
          <a:prstGeom prst="wedgeRectCallout">
            <a:avLst>
              <a:gd name="adj1" fmla="val 178759"/>
              <a:gd name="adj2" fmla="val 2107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Transport</a:t>
            </a:r>
          </a:p>
        </p:txBody>
      </p:sp>
      <p:sp>
        <p:nvSpPr>
          <p:cNvPr id="69639" name="AutoShape 9"/>
          <p:cNvSpPr>
            <a:spLocks noChangeArrowheads="1"/>
          </p:cNvSpPr>
          <p:nvPr/>
        </p:nvSpPr>
        <p:spPr bwMode="auto">
          <a:xfrm>
            <a:off x="827088" y="4005263"/>
            <a:ext cx="1584325" cy="576262"/>
          </a:xfrm>
          <a:prstGeom prst="wedgeRectCallout">
            <a:avLst>
              <a:gd name="adj1" fmla="val 222546"/>
              <a:gd name="adj2" fmla="val -45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Internet</a:t>
            </a:r>
          </a:p>
        </p:txBody>
      </p:sp>
      <p:sp>
        <p:nvSpPr>
          <p:cNvPr id="69640" name="AutoShape 10"/>
          <p:cNvSpPr>
            <a:spLocks noChangeArrowheads="1"/>
          </p:cNvSpPr>
          <p:nvPr/>
        </p:nvSpPr>
        <p:spPr bwMode="auto">
          <a:xfrm>
            <a:off x="900113" y="5013325"/>
            <a:ext cx="1871662" cy="503238"/>
          </a:xfrm>
          <a:prstGeom prst="wedgeRectCallout">
            <a:avLst>
              <a:gd name="adj1" fmla="val 102500"/>
              <a:gd name="adj2" fmla="val 4243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TW" sz="1800" b="0"/>
              <a:t>Network Access</a:t>
            </a:r>
          </a:p>
        </p:txBody>
      </p:sp>
    </p:spTree>
    <p:extLst>
      <p:ext uri="{BB962C8B-B14F-4D97-AF65-F5344CB8AC3E}">
        <p14:creationId xmlns:p14="http://schemas.microsoft.com/office/powerpoint/2010/main" val="254857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929438" y="6308725"/>
            <a:ext cx="1905000" cy="549275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C6A8BA05-8A72-094D-A7DC-EEABC9FA3A06}" type="slidenum">
              <a:rPr kumimoji="0" lang="en-US" sz="1400" b="0"/>
              <a:pPr eaLnBrk="1" hangingPunct="1"/>
              <a:t>38</a:t>
            </a:fld>
            <a:endParaRPr kumimoji="0" lang="en-US" sz="1400" b="0"/>
          </a:p>
        </p:txBody>
      </p:sp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1213857" y="493050"/>
            <a:ext cx="8229600" cy="407987"/>
          </a:xfrm>
        </p:spPr>
        <p:txBody>
          <a:bodyPr/>
          <a:lstStyle/>
          <a:p>
            <a:pPr eaLnBrk="1" hangingPunct="1"/>
            <a:r>
              <a:rPr lang="en-US" sz="3800" b="0" dirty="0">
                <a:latin typeface="Tahoma" charset="0"/>
                <a:ea typeface="新細明體" charset="0"/>
              </a:rPr>
              <a:t>The Interaction of Protocols</a:t>
            </a:r>
          </a:p>
        </p:txBody>
      </p:sp>
      <p:sp>
        <p:nvSpPr>
          <p:cNvPr id="51204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457200" y="3505200"/>
            <a:ext cx="8229600" cy="25495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Application protocol –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HTTP</a:t>
            </a:r>
            <a:r>
              <a:rPr lang="en-US" sz="2000" dirty="0">
                <a:latin typeface="Tahoma" charset="0"/>
                <a:ea typeface="新細明體" charset="0"/>
              </a:rPr>
              <a:t> defines the content and formatting of the requests and responses exchanged between the client and server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Transport Protocol –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TCP</a:t>
            </a:r>
            <a:r>
              <a:rPr lang="en-US" sz="2000" dirty="0">
                <a:latin typeface="Tahoma" charset="0"/>
                <a:ea typeface="新細明體" charset="0"/>
              </a:rPr>
              <a:t> divides the HTTP messages into smaller  segments. It is also responsible for controlling the size and rate of message exchange.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Internetwork Protocol -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IP</a:t>
            </a:r>
            <a:r>
              <a:rPr lang="en-US" sz="2000" dirty="0">
                <a:latin typeface="Tahoma" charset="0"/>
                <a:ea typeface="新細明體" charset="0"/>
              </a:rPr>
              <a:t> encapsulating segments into packets, assigning the appropriate addresses, and selecting the best path to the destination host.</a:t>
            </a: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Network Access Protocol – Protocols for data link management and the physical transmission of data on the media.</a:t>
            </a:r>
          </a:p>
        </p:txBody>
      </p:sp>
      <p:pic>
        <p:nvPicPr>
          <p:cNvPr id="51205" name="Picture 8" descr="20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787400"/>
            <a:ext cx="6858000" cy="2674938"/>
          </a:xfrm>
          <a:noFill/>
        </p:spPr>
      </p:pic>
      <p:sp>
        <p:nvSpPr>
          <p:cNvPr id="51206" name="Text Box 9"/>
          <p:cNvSpPr txBox="1">
            <a:spLocks noChangeArrowheads="1"/>
          </p:cNvSpPr>
          <p:nvPr/>
        </p:nvSpPr>
        <p:spPr bwMode="auto">
          <a:xfrm>
            <a:off x="7239000" y="1447800"/>
            <a:ext cx="152400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lang="en-US">
                <a:solidFill>
                  <a:srgbClr val="000099"/>
                </a:solidFill>
              </a:rPr>
              <a:t>Will learn more in TCP/IP model</a:t>
            </a:r>
          </a:p>
        </p:txBody>
      </p:sp>
    </p:spTree>
    <p:extLst>
      <p:ext uri="{BB962C8B-B14F-4D97-AF65-F5344CB8AC3E}">
        <p14:creationId xmlns:p14="http://schemas.microsoft.com/office/powerpoint/2010/main" val="338312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 xmlns:p14="http://schemas.microsoft.com/office/powerpoint/2010/main">
        <p:cut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Protocol Suites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Protocol Suites and Industry Standards</a:t>
            </a:r>
          </a:p>
        </p:txBody>
      </p:sp>
      <p:pic>
        <p:nvPicPr>
          <p:cNvPr id="31746" name="Content Placeholder 2" descr="NetBasics_Chp3_table.jpg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97" r="-1439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0164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xmlns:p14="http://schemas.microsoft.com/office/powerpoint/2010/main" spd="slow">
        <p:checker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55781" y="647731"/>
            <a:ext cx="8734425" cy="5086350"/>
          </a:xfrm>
        </p:spPr>
        <p:txBody>
          <a:bodyPr/>
          <a:lstStyle/>
          <a:p>
            <a:pPr lvl="1" eaLnBrk="1" hangingPunct="1"/>
            <a:r>
              <a:rPr lang="en-US" sz="2400" b="1" dirty="0">
                <a:solidFill>
                  <a:srgbClr val="008000"/>
                </a:solidFill>
                <a:latin typeface="Tahoma" charset="0"/>
                <a:ea typeface="新細明體" charset="0"/>
              </a:rPr>
              <a:t>Communication Elements include:</a:t>
            </a:r>
          </a:p>
          <a:p>
            <a:pPr marL="1428750" lvl="2" indent="-514350" eaLnBrk="1" hangingPunct="1"/>
            <a:r>
              <a:rPr lang="en-US" sz="2000" u="sng" dirty="0">
                <a:latin typeface="Tahoma" charset="0"/>
                <a:ea typeface="新細明體" charset="0"/>
              </a:rPr>
              <a:t>message source, or sender</a:t>
            </a:r>
          </a:p>
          <a:p>
            <a:pPr marL="1428750" lvl="2" indent="-514350" eaLnBrk="1" hangingPunct="1">
              <a:buFont typeface="Wingdings" charset="0"/>
              <a:buNone/>
            </a:pPr>
            <a:r>
              <a:rPr lang="en-US" sz="2000" dirty="0">
                <a:latin typeface="Tahoma" charset="0"/>
                <a:ea typeface="新細明體" charset="0"/>
              </a:rPr>
              <a:t>	Message sources are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people, or electronic devices, that need to send a message to other individuals or devices.</a:t>
            </a:r>
          </a:p>
          <a:p>
            <a:pPr marL="1428750" lvl="2" indent="-514350" eaLnBrk="1" hangingPunct="1"/>
            <a:endParaRPr lang="en-US" sz="2000" dirty="0">
              <a:latin typeface="Tahoma" charset="0"/>
              <a:ea typeface="新細明體" charset="0"/>
            </a:endParaRPr>
          </a:p>
          <a:p>
            <a:pPr marL="1428750" lvl="2" indent="-514350" eaLnBrk="1" hangingPunct="1"/>
            <a:r>
              <a:rPr lang="en-US" sz="2000" u="sng" dirty="0">
                <a:latin typeface="Tahoma" charset="0"/>
                <a:ea typeface="新細明體" charset="0"/>
              </a:rPr>
              <a:t>destination, or receiver</a:t>
            </a:r>
          </a:p>
          <a:p>
            <a:pPr marL="1428750" lvl="2" indent="-514350" eaLnBrk="1" hangingPunct="1">
              <a:buFont typeface="Wingdings" charset="0"/>
              <a:buNone/>
            </a:pPr>
            <a:r>
              <a:rPr lang="en-US" sz="2000" dirty="0">
                <a:latin typeface="Tahoma" charset="0"/>
                <a:ea typeface="新細明體" charset="0"/>
              </a:rPr>
              <a:t>	The destination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receives the message and interprets it. </a:t>
            </a:r>
          </a:p>
          <a:p>
            <a:pPr marL="1428750" lvl="2" indent="-514350" eaLnBrk="1" hangingPunct="1"/>
            <a:endParaRPr lang="en-US" sz="2000" dirty="0">
              <a:latin typeface="Tahoma" charset="0"/>
              <a:ea typeface="新細明體" charset="0"/>
            </a:endParaRPr>
          </a:p>
          <a:p>
            <a:pPr marL="1428750" lvl="2" indent="-514350" eaLnBrk="1" hangingPunct="1"/>
            <a:r>
              <a:rPr lang="en-US" sz="2000" u="sng" dirty="0">
                <a:latin typeface="Tahoma" charset="0"/>
                <a:ea typeface="新細明體" charset="0"/>
              </a:rPr>
              <a:t>a channel</a:t>
            </a:r>
          </a:p>
          <a:p>
            <a:pPr marL="1428750" lvl="2" indent="-514350" eaLnBrk="1" hangingPunct="1">
              <a:buFont typeface="Wingdings" charset="0"/>
              <a:buNone/>
            </a:pPr>
            <a:r>
              <a:rPr lang="en-US" sz="2000" dirty="0">
                <a:latin typeface="Tahoma" charset="0"/>
                <a:ea typeface="新細明體" charset="0"/>
              </a:rPr>
              <a:t>	A channel </a:t>
            </a:r>
            <a:r>
              <a:rPr lang="en-US" sz="2000" dirty="0">
                <a:solidFill>
                  <a:srgbClr val="FF0000"/>
                </a:solidFill>
                <a:latin typeface="Tahoma" charset="0"/>
                <a:ea typeface="新細明體" charset="0"/>
              </a:rPr>
              <a:t>consists of media that provides the pathway over which the message can travel from source to destination.</a:t>
            </a:r>
          </a:p>
          <a:p>
            <a:pPr marL="1428750" lvl="2" indent="-514350" eaLnBrk="1" hangingPunct="1">
              <a:buFont typeface="Wingdings" charset="0"/>
              <a:buNone/>
            </a:pPr>
            <a:endParaRPr lang="en-US" sz="2000" dirty="0">
              <a:latin typeface="Tahoma" charset="0"/>
              <a:ea typeface="新細明體" charset="0"/>
            </a:endParaRPr>
          </a:p>
          <a:p>
            <a:endParaRPr lang="en-US" dirty="0">
              <a:latin typeface="Tahoma" charset="0"/>
              <a:ea typeface="新細明體" charset="0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EEA8ED57-4E58-8B40-8589-7C3D595C9FFC}" type="slidenum">
              <a:rPr kumimoji="0" lang="en-US" altLang="zh-TW" sz="1400" b="0"/>
              <a:pPr eaLnBrk="1" hangingPunct="1"/>
              <a:t>4</a:t>
            </a:fld>
            <a:r>
              <a:rPr kumimoji="0" lang="en-US" altLang="zh-TW" sz="1400" b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37535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Protocol Suites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TCP/IP Protocol Suite and Communication</a:t>
            </a:r>
          </a:p>
        </p:txBody>
      </p:sp>
      <p:pic>
        <p:nvPicPr>
          <p:cNvPr id="3584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" t="6261" r="6691" b="14967"/>
          <a:stretch>
            <a:fillRect/>
          </a:stretch>
        </p:blipFill>
        <p:spPr>
          <a:xfrm>
            <a:off x="307975" y="1782763"/>
            <a:ext cx="8188325" cy="4006850"/>
          </a:xfrm>
        </p:spPr>
      </p:pic>
    </p:spTree>
    <p:extLst>
      <p:ext uri="{BB962C8B-B14F-4D97-AF65-F5344CB8AC3E}">
        <p14:creationId xmlns:p14="http://schemas.microsoft.com/office/powerpoint/2010/main" val="368850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Data Encapsulation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Protocol Data Units (PDUs)</a:t>
            </a:r>
          </a:p>
        </p:txBody>
      </p:sp>
      <p:sp>
        <p:nvSpPr>
          <p:cNvPr id="60418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Data</a:t>
            </a:r>
          </a:p>
          <a:p>
            <a:r>
              <a:rPr lang="en-US">
                <a:latin typeface="Arial" charset="0"/>
              </a:rPr>
              <a:t>Segment</a:t>
            </a:r>
          </a:p>
          <a:p>
            <a:r>
              <a:rPr lang="en-US">
                <a:latin typeface="Arial" charset="0"/>
              </a:rPr>
              <a:t>Packet</a:t>
            </a:r>
          </a:p>
          <a:p>
            <a:r>
              <a:rPr lang="en-US">
                <a:latin typeface="Arial" charset="0"/>
              </a:rPr>
              <a:t>Frame</a:t>
            </a:r>
          </a:p>
          <a:p>
            <a:r>
              <a:rPr lang="en-US">
                <a:latin typeface="Arial" charset="0"/>
              </a:rPr>
              <a:t>Bits</a:t>
            </a:r>
          </a:p>
        </p:txBody>
      </p:sp>
      <p:pic>
        <p:nvPicPr>
          <p:cNvPr id="60419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1693863"/>
            <a:ext cx="69754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randomBar dir="vert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ahoma" charset="0"/>
                <a:ea typeface="新細明體" charset="0"/>
              </a:rPr>
              <a:t>Sending Process (cont</a:t>
            </a:r>
            <a:r>
              <a:rPr lang="ja-JP" altLang="en-US" sz="3200">
                <a:latin typeface="Tahoma" charset="0"/>
                <a:ea typeface="新細明體" charset="0"/>
              </a:rPr>
              <a:t>’</a:t>
            </a:r>
            <a:r>
              <a:rPr lang="en-US" sz="3200">
                <a:latin typeface="Tahoma" charset="0"/>
                <a:ea typeface="新細明體" charset="0"/>
              </a:rPr>
              <a:t>d)</a:t>
            </a:r>
          </a:p>
        </p:txBody>
      </p:sp>
      <p:sp>
        <p:nvSpPr>
          <p:cNvPr id="8909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endParaRPr kumimoji="0" lang="en-US" sz="1000" b="0">
              <a:solidFill>
                <a:schemeClr val="tx2"/>
              </a:solidFill>
              <a:latin typeface="Arial" charset="0"/>
            </a:endParaRPr>
          </a:p>
          <a:p>
            <a:pPr eaLnBrk="1" hangingPunct="1"/>
            <a:r>
              <a:rPr kumimoji="0" lang="en-US" sz="1200" b="0">
                <a:solidFill>
                  <a:schemeClr val="tx2"/>
                </a:solidFill>
                <a:latin typeface="Arial" charset="0"/>
              </a:rPr>
              <a:t> Ch 2 - </a:t>
            </a:r>
            <a:fld id="{0248D56D-F73A-5F49-8CC1-D0A7AB52FFD3}" type="slidenum">
              <a:rPr kumimoji="0" lang="en-US" sz="1200" b="0">
                <a:solidFill>
                  <a:schemeClr val="tx2"/>
                </a:solidFill>
                <a:latin typeface="Arial" charset="0"/>
              </a:rPr>
              <a:pPr eaLnBrk="1" hangingPunct="1"/>
              <a:t>42</a:t>
            </a:fld>
            <a:endParaRPr kumimoji="0" lang="en-US" sz="1200" b="0">
              <a:solidFill>
                <a:schemeClr val="tx2"/>
              </a:solidFill>
              <a:latin typeface="Arial" charset="0"/>
            </a:endParaRPr>
          </a:p>
        </p:txBody>
      </p:sp>
      <p:grpSp>
        <p:nvGrpSpPr>
          <p:cNvPr id="89092" name="Group 4"/>
          <p:cNvGrpSpPr>
            <a:grpSpLocks/>
          </p:cNvGrpSpPr>
          <p:nvPr/>
        </p:nvGrpSpPr>
        <p:grpSpPr bwMode="auto">
          <a:xfrm>
            <a:off x="838200" y="1676400"/>
            <a:ext cx="7467600" cy="4419600"/>
            <a:chOff x="1005" y="1746"/>
            <a:chExt cx="3750" cy="2094"/>
          </a:xfrm>
        </p:grpSpPr>
        <p:pic>
          <p:nvPicPr>
            <p:cNvPr id="89097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" y="1746"/>
              <a:ext cx="3750" cy="20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098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2" y="2928"/>
              <a:ext cx="1308" cy="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9093" name="Line 7"/>
          <p:cNvSpPr>
            <a:spLocks noChangeShapeType="1"/>
          </p:cNvSpPr>
          <p:nvPr/>
        </p:nvSpPr>
        <p:spPr bwMode="auto">
          <a:xfrm>
            <a:off x="5181600" y="4267200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094" name="Line 8"/>
          <p:cNvSpPr>
            <a:spLocks noChangeShapeType="1"/>
          </p:cNvSpPr>
          <p:nvPr/>
        </p:nvSpPr>
        <p:spPr bwMode="auto">
          <a:xfrm>
            <a:off x="5715000" y="57912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89095" name="Picture 7" descr="http://richerramblings.files.wordpress.com/2011/08/big-red-button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5418667"/>
            <a:ext cx="1930400" cy="131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43893" y="5682721"/>
            <a:ext cx="1530774" cy="48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CCNAR&amp;S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3.3.1.3</a:t>
            </a:r>
          </a:p>
        </p:txBody>
      </p:sp>
    </p:spTree>
    <p:extLst>
      <p:ext uri="{BB962C8B-B14F-4D97-AF65-F5344CB8AC3E}">
        <p14:creationId xmlns:p14="http://schemas.microsoft.com/office/powerpoint/2010/main" val="15490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>
                <a:latin typeface="Tahoma" charset="0"/>
                <a:ea typeface="新細明體" charset="0"/>
              </a:rPr>
              <a:t>Receiving Process</a:t>
            </a:r>
          </a:p>
        </p:txBody>
      </p:sp>
      <p:sp>
        <p:nvSpPr>
          <p:cNvPr id="9011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3990975" y="6249988"/>
            <a:ext cx="116205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endParaRPr kumimoji="0" lang="en-US" sz="1000" b="0">
              <a:solidFill>
                <a:schemeClr val="tx2"/>
              </a:solidFill>
              <a:latin typeface="Arial" charset="0"/>
            </a:endParaRPr>
          </a:p>
          <a:p>
            <a:pPr eaLnBrk="1" hangingPunct="1"/>
            <a:r>
              <a:rPr kumimoji="0" lang="en-US" sz="1200" b="0">
                <a:solidFill>
                  <a:schemeClr val="tx2"/>
                </a:solidFill>
                <a:latin typeface="Arial" charset="0"/>
              </a:rPr>
              <a:t> Ch 2 - </a:t>
            </a:r>
            <a:fld id="{90EBDE9E-81FF-2E40-A555-BB10FBFB37BC}" type="slidenum">
              <a:rPr kumimoji="0" lang="en-US" sz="1200" b="0">
                <a:solidFill>
                  <a:schemeClr val="tx2"/>
                </a:solidFill>
                <a:latin typeface="Arial" charset="0"/>
              </a:rPr>
              <a:pPr eaLnBrk="1" hangingPunct="1"/>
              <a:t>43</a:t>
            </a:fld>
            <a:endParaRPr kumimoji="0" lang="en-US" sz="1200" b="0">
              <a:solidFill>
                <a:schemeClr val="tx2"/>
              </a:solidFill>
              <a:latin typeface="Arial" charset="0"/>
            </a:endParaRPr>
          </a:p>
        </p:txBody>
      </p:sp>
      <p:grpSp>
        <p:nvGrpSpPr>
          <p:cNvPr id="90116" name="Group 9"/>
          <p:cNvGrpSpPr>
            <a:grpSpLocks/>
          </p:cNvGrpSpPr>
          <p:nvPr/>
        </p:nvGrpSpPr>
        <p:grpSpPr bwMode="auto">
          <a:xfrm>
            <a:off x="762000" y="1600200"/>
            <a:ext cx="7620000" cy="4495800"/>
            <a:chOff x="480" y="1008"/>
            <a:chExt cx="4800" cy="2832"/>
          </a:xfrm>
        </p:grpSpPr>
        <p:pic>
          <p:nvPicPr>
            <p:cNvPr id="90119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1008"/>
              <a:ext cx="4800" cy="2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0120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4" y="2681"/>
              <a:ext cx="1632" cy="8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0121" name="Line 7"/>
            <p:cNvSpPr>
              <a:spLocks noChangeShapeType="1"/>
            </p:cNvSpPr>
            <p:nvPr/>
          </p:nvSpPr>
          <p:spPr bwMode="auto">
            <a:xfrm flipV="1">
              <a:off x="4032" y="2736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122" name="Line 8"/>
            <p:cNvSpPr>
              <a:spLocks noChangeShapeType="1"/>
            </p:cNvSpPr>
            <p:nvPr/>
          </p:nvSpPr>
          <p:spPr bwMode="auto">
            <a:xfrm>
              <a:off x="2064" y="3648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824788" y="6021388"/>
            <a:ext cx="808037" cy="265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400">
                <a:solidFill>
                  <a:schemeClr val="accent1">
                    <a:lumMod val="40000"/>
                    <a:lumOff val="60000"/>
                  </a:schemeClr>
                </a:solidFill>
                <a:latin typeface="Tahoma" pitchFamily="34" charset="0"/>
                <a:ea typeface="新細明體" pitchFamily="18" charset="-120"/>
                <a:cs typeface="+mn-cs"/>
              </a:rPr>
              <a:t>2.4.6.2</a:t>
            </a:r>
            <a:endParaRPr lang="en-US" sz="1400" dirty="0">
              <a:solidFill>
                <a:schemeClr val="accent1">
                  <a:lumMod val="40000"/>
                  <a:lumOff val="60000"/>
                </a:schemeClr>
              </a:solidFill>
              <a:latin typeface="Tahoma" pitchFamily="34" charset="0"/>
              <a:ea typeface="新細明體" pitchFamily="18" charset="-120"/>
              <a:cs typeface="+mn-cs"/>
            </a:endParaRPr>
          </a:p>
        </p:txBody>
      </p:sp>
      <p:pic>
        <p:nvPicPr>
          <p:cNvPr id="11" name="Picture 7" descr="http://richerramblings.files.wordpress.com/2011/08/big-red-button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600" y="5418667"/>
            <a:ext cx="1930400" cy="1318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443893" y="5682721"/>
            <a:ext cx="1530774" cy="483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CCNAR&amp;S</a:t>
            </a:r>
          </a:p>
          <a:p>
            <a:pPr>
              <a:buFont typeface="Wingdings" pitchFamily="2" charset="2"/>
              <a:buNone/>
              <a:defRPr/>
            </a:pPr>
            <a:r>
              <a:rPr lang="en-US" sz="1400" dirty="0">
                <a:solidFill>
                  <a:srgbClr val="FFFF00"/>
                </a:solidFill>
                <a:latin typeface="Tahoma" pitchFamily="34" charset="0"/>
                <a:ea typeface="新細明體" pitchFamily="18" charset="-120"/>
                <a:cs typeface="+mn-cs"/>
              </a:rPr>
              <a:t>3.3.1.4</a:t>
            </a:r>
          </a:p>
        </p:txBody>
      </p:sp>
    </p:spTree>
    <p:extLst>
      <p:ext uri="{BB962C8B-B14F-4D97-AF65-F5344CB8AC3E}">
        <p14:creationId xmlns:p14="http://schemas.microsoft.com/office/powerpoint/2010/main" val="15985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>
              <a:latin typeface="Tahoma" charset="0"/>
              <a:ea typeface="新細明體" charset="0"/>
            </a:endParaRPr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585AEE88-235E-BD4D-8898-C0CC67C792E2}" type="slidenum">
              <a:rPr kumimoji="0" lang="en-US" altLang="zh-TW" sz="1400" b="0"/>
              <a:pPr eaLnBrk="1" hangingPunct="1"/>
              <a:t>44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91141" name="Picture 2" descr="\\vmware-host\Shared Folders\carolynting On My Mac\Desktop\Screen shot 2012-02-18 at 12.01.59 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9144000" cy="476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63180759"/>
      </p:ext>
    </p:extLst>
  </p:cSld>
  <p:clrMapOvr>
    <a:masterClrMapping/>
  </p:clrMapOvr>
  <p:transition spd="slow">
    <p:wheel spokes="1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82946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460129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264558"/>
            <a:ext cx="8772525" cy="838200"/>
          </a:xfrm>
        </p:spPr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The Rules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What is Communication?</a:t>
            </a:r>
          </a:p>
        </p:txBody>
      </p:sp>
      <p:pic>
        <p:nvPicPr>
          <p:cNvPr id="11266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317" r="-17317"/>
          <a:stretch>
            <a:fillRect/>
          </a:stretch>
        </p:blipFill>
        <p:spPr>
          <a:xfrm>
            <a:off x="-1601461" y="1271919"/>
            <a:ext cx="12333126" cy="5758624"/>
          </a:xfrm>
        </p:spPr>
      </p:pic>
    </p:spTree>
    <p:extLst>
      <p:ext uri="{BB962C8B-B14F-4D97-AF65-F5344CB8AC3E}">
        <p14:creationId xmlns:p14="http://schemas.microsoft.com/office/powerpoint/2010/main" val="27554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xmlns:p14="http://schemas.microsoft.com/office/powerpoint/2010/main" spd="slow">
        <p:circl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287338" y="1046163"/>
            <a:ext cx="8856662" cy="4752975"/>
          </a:xfrm>
        </p:spPr>
        <p:txBody>
          <a:bodyPr/>
          <a:lstStyle/>
          <a:p>
            <a:pPr marL="273050" indent="-273050">
              <a:buClr>
                <a:schemeClr val="tx1"/>
              </a:buClr>
            </a:pPr>
            <a:r>
              <a:rPr lang="en-US" sz="2000">
                <a:solidFill>
                  <a:srgbClr val="0000CC"/>
                </a:solidFill>
                <a:latin typeface="Tahoma" charset="0"/>
                <a:ea typeface="新細明體" charset="0"/>
              </a:rPr>
              <a:t>Segmentation</a:t>
            </a:r>
          </a:p>
          <a:p>
            <a:pPr lvl="1" indent="-273050">
              <a:buClr>
                <a:schemeClr val="tx1"/>
              </a:buClr>
            </a:pPr>
            <a:r>
              <a:rPr lang="en-US" sz="1800">
                <a:solidFill>
                  <a:srgbClr val="FF00FF"/>
                </a:solidFill>
                <a:latin typeface="Tahoma" charset="0"/>
                <a:ea typeface="新細明體" charset="0"/>
              </a:rPr>
              <a:t>divide the data into smaller, more manageable pieces called </a:t>
            </a:r>
            <a:r>
              <a:rPr lang="en-US" sz="1800" b="1">
                <a:solidFill>
                  <a:srgbClr val="0000FF"/>
                </a:solidFill>
                <a:latin typeface="Tahoma" charset="0"/>
                <a:ea typeface="新細明體" charset="0"/>
              </a:rPr>
              <a:t>segments</a:t>
            </a:r>
          </a:p>
          <a:p>
            <a:pPr lvl="1" indent="-273050">
              <a:buClr>
                <a:schemeClr val="tx1"/>
              </a:buClr>
            </a:pPr>
            <a:r>
              <a:rPr lang="en-US" sz="1800">
                <a:solidFill>
                  <a:srgbClr val="FF00FF"/>
                </a:solidFill>
                <a:latin typeface="Tahoma" charset="0"/>
                <a:ea typeface="新細明體" charset="0"/>
              </a:rPr>
              <a:t>many different conversations can be interleaved on the network, giving each user a part of the bandwidth – </a:t>
            </a:r>
            <a:r>
              <a:rPr lang="en-US" sz="1800" b="1" i="1">
                <a:solidFill>
                  <a:srgbClr val="0000FF"/>
                </a:solidFill>
                <a:latin typeface="Tahoma" charset="0"/>
                <a:ea typeface="新細明體" charset="0"/>
              </a:rPr>
              <a:t>multiplexing</a:t>
            </a:r>
            <a:r>
              <a:rPr lang="en-US" sz="1800">
                <a:solidFill>
                  <a:srgbClr val="0000FF"/>
                </a:solidFill>
                <a:latin typeface="Tahoma" charset="0"/>
                <a:ea typeface="新細明體" charset="0"/>
              </a:rPr>
              <a:t> </a:t>
            </a:r>
          </a:p>
          <a:p>
            <a:pPr lvl="1" indent="-273050">
              <a:buClr>
                <a:schemeClr val="tx1"/>
              </a:buClr>
            </a:pPr>
            <a:r>
              <a:rPr lang="en-US" sz="1800">
                <a:solidFill>
                  <a:srgbClr val="FF00FF"/>
                </a:solidFill>
                <a:latin typeface="Tahoma" charset="0"/>
                <a:ea typeface="新細明體" charset="0"/>
              </a:rPr>
              <a:t>increases the reliability of network communications</a:t>
            </a:r>
          </a:p>
          <a:p>
            <a:pPr marL="273050" indent="-273050">
              <a:buClr>
                <a:schemeClr val="tx1"/>
              </a:buClr>
              <a:buFontTx/>
              <a:buNone/>
            </a:pPr>
            <a:endParaRPr lang="en-US" sz="2000">
              <a:solidFill>
                <a:srgbClr val="0000CC"/>
              </a:solidFill>
              <a:latin typeface="Tahoma" charset="0"/>
              <a:ea typeface="新細明體" charset="0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>
          <a:xfrm>
            <a:off x="371475" y="0"/>
            <a:ext cx="8772525" cy="838200"/>
          </a:xfrm>
        </p:spPr>
        <p:txBody>
          <a:bodyPr/>
          <a:lstStyle/>
          <a:p>
            <a:r>
              <a:rPr lang="en-US" sz="3200" dirty="0">
                <a:latin typeface="Tahoma" charset="0"/>
                <a:ea typeface="新細明體" charset="0"/>
              </a:rPr>
              <a:t>Communicating the Message</a:t>
            </a:r>
          </a:p>
        </p:txBody>
      </p:sp>
      <p:pic>
        <p:nvPicPr>
          <p:cNvPr id="2355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852738"/>
            <a:ext cx="7200900" cy="274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9756280"/>
      </p:ext>
    </p:extLst>
  </p:cSld>
  <p:clrMapOvr>
    <a:masterClrMapping/>
  </p:clrMapOvr>
  <p:transition spd="slow">
    <p:wheel spokes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48488" y="6215063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FDF9ABFF-1AF4-0F4A-AEBE-A43B0D8C49F2}" type="slidenum">
              <a:rPr kumimoji="0" lang="en-US" sz="1400" b="0"/>
              <a:pPr eaLnBrk="1" hangingPunct="1"/>
              <a:t>7</a:t>
            </a:fld>
            <a:endParaRPr kumimoji="0" lang="en-US" sz="1400" b="0"/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193753" y="149741"/>
            <a:ext cx="8493048" cy="712787"/>
          </a:xfrm>
        </p:spPr>
        <p:txBody>
          <a:bodyPr/>
          <a:lstStyle/>
          <a:p>
            <a:pPr eaLnBrk="1" hangingPunct="1"/>
            <a:r>
              <a:rPr lang="en-US" dirty="0">
                <a:latin typeface="Tahoma" charset="0"/>
                <a:ea typeface="新細明體" charset="0"/>
              </a:rPr>
              <a:t>Communicating The Messages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125538"/>
            <a:ext cx="4325938" cy="5310187"/>
          </a:xfrm>
        </p:spPr>
        <p:txBody>
          <a:bodyPr/>
          <a:lstStyle/>
          <a:p>
            <a:pPr eaLnBrk="1" hangingPunct="1"/>
            <a:r>
              <a:rPr lang="en-US" sz="2600">
                <a:latin typeface="Tahoma" charset="0"/>
                <a:ea typeface="新細明體" charset="0"/>
              </a:rPr>
              <a:t>Data is divided into smaller parts during transmission – </a:t>
            </a:r>
          </a:p>
          <a:p>
            <a:pPr eaLnBrk="1" hangingPunct="1">
              <a:buFont typeface="Wingdings" charset="0"/>
              <a:buNone/>
            </a:pPr>
            <a:endParaRPr lang="en-US" sz="2600" b="1">
              <a:latin typeface="Tahoma" charset="0"/>
              <a:ea typeface="新細明體" charset="0"/>
            </a:endParaRPr>
          </a:p>
          <a:p>
            <a:pPr eaLnBrk="1" hangingPunct="1">
              <a:buFont typeface="Wingdings" charset="0"/>
              <a:buNone/>
            </a:pPr>
            <a:r>
              <a:rPr lang="en-US" sz="2600" b="1">
                <a:latin typeface="Tahoma" charset="0"/>
                <a:ea typeface="新細明體" charset="0"/>
              </a:rPr>
              <a:t>Segmentation</a:t>
            </a:r>
          </a:p>
          <a:p>
            <a:pPr eaLnBrk="1" hangingPunct="1">
              <a:buFont typeface="Wingdings" charset="0"/>
              <a:buNone/>
            </a:pPr>
            <a:r>
              <a:rPr lang="en-US" sz="2600" b="1">
                <a:latin typeface="Tahoma" charset="0"/>
                <a:ea typeface="新細明體" charset="0"/>
              </a:rPr>
              <a:t>	</a:t>
            </a:r>
            <a:r>
              <a:rPr lang="en-US" sz="2200" u="sng">
                <a:latin typeface="Tahoma" charset="0"/>
                <a:ea typeface="新細明體" charset="0"/>
              </a:rPr>
              <a:t>The benefits of doing so: </a:t>
            </a:r>
          </a:p>
          <a:p>
            <a:pPr marL="914400" lvl="1" indent="-457200" eaLnBrk="1" hangingPunct="1">
              <a:spcAft>
                <a:spcPts val="1200"/>
              </a:spcAft>
              <a:buFont typeface="Tahoma" charset="0"/>
              <a:buAutoNum type="arabicPeriod"/>
            </a:pPr>
            <a:r>
              <a:rPr lang="en-US" sz="2000" u="sng">
                <a:solidFill>
                  <a:schemeClr val="tx1"/>
                </a:solidFill>
                <a:latin typeface="Tahoma" charset="0"/>
                <a:ea typeface="新細明體" charset="0"/>
              </a:rPr>
              <a:t>Increased efficiency of network communications </a:t>
            </a:r>
            <a:r>
              <a:rPr lang="en-US" sz="2000">
                <a:solidFill>
                  <a:schemeClr val="tx1"/>
                </a:solidFill>
                <a:latin typeface="Tahoma" charset="0"/>
                <a:ea typeface="新細明體" charset="0"/>
              </a:rPr>
              <a:t>by sending the message through </a:t>
            </a:r>
            <a:r>
              <a:rPr lang="en-US" sz="2000" b="1">
                <a:solidFill>
                  <a:srgbClr val="CC00CC"/>
                </a:solidFill>
                <a:latin typeface="Tahoma" charset="0"/>
                <a:ea typeface="新細明體" charset="0"/>
              </a:rPr>
              <a:t>different routes </a:t>
            </a:r>
            <a:r>
              <a:rPr lang="en-US" sz="2000">
                <a:solidFill>
                  <a:schemeClr val="tx1"/>
                </a:solidFill>
                <a:latin typeface="Tahoma" charset="0"/>
                <a:ea typeface="新細明體" charset="0"/>
              </a:rPr>
              <a:t>if necessary. </a:t>
            </a:r>
          </a:p>
        </p:txBody>
      </p:sp>
      <p:pic>
        <p:nvPicPr>
          <p:cNvPr id="24586" name="Picture 10" descr="http://3.bp.blogspot.com/-ogPVazOaXVk/TteJ4W-uHeI/AAAAAAAAFU4/QTdyfB4mPc8/s1600/Network+TopologyGUI-normal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909638"/>
            <a:ext cx="4578350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727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052513"/>
            <a:ext cx="8791575" cy="4916487"/>
          </a:xfrm>
        </p:spPr>
        <p:txBody>
          <a:bodyPr/>
          <a:lstStyle/>
          <a:p>
            <a:pPr marL="0" indent="0" eaLnBrk="1" hangingPunct="1">
              <a:buFont typeface="Wingdings" pitchFamily="2" charset="2"/>
              <a:buNone/>
              <a:defRPr/>
            </a:pPr>
            <a:r>
              <a:rPr lang="en-US" sz="2600" b="1" dirty="0">
                <a:cs typeface="+mn-cs"/>
              </a:rPr>
              <a:t>    Multiplexing</a:t>
            </a:r>
          </a:p>
          <a:p>
            <a:pPr eaLnBrk="1" hangingPunct="1">
              <a:buFont typeface="Wingdings" pitchFamily="2" charset="2"/>
              <a:buNone/>
              <a:defRPr/>
            </a:pPr>
            <a:r>
              <a:rPr lang="en-US" sz="2600" b="1" dirty="0">
                <a:cs typeface="+mn-cs"/>
              </a:rPr>
              <a:t>	</a:t>
            </a:r>
            <a:r>
              <a:rPr lang="en-US" sz="2000" u="sng" dirty="0">
                <a:cs typeface="+mn-cs"/>
              </a:rPr>
              <a:t>Multiplexing</a:t>
            </a:r>
            <a:r>
              <a:rPr lang="en-US" sz="2000" dirty="0">
                <a:cs typeface="+mn-cs"/>
              </a:rPr>
              <a:t> -- The process used to interleave the pieces of separate conversations together to share the medium on the network.</a:t>
            </a:r>
          </a:p>
        </p:txBody>
      </p:sp>
      <p:sp>
        <p:nvSpPr>
          <p:cNvPr id="2560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948488" y="6215063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fld id="{DFB930E7-4767-6E45-B92E-069176AF1063}" type="slidenum">
              <a:rPr kumimoji="0" lang="en-US" sz="1400" b="0"/>
              <a:pPr eaLnBrk="1" hangingPunct="1"/>
              <a:t>8</a:t>
            </a:fld>
            <a:endParaRPr kumimoji="0" lang="en-US" sz="1400" b="0"/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>
          <a:xfrm>
            <a:off x="322919" y="214313"/>
            <a:ext cx="8363881" cy="712787"/>
          </a:xfrm>
        </p:spPr>
        <p:txBody>
          <a:bodyPr/>
          <a:lstStyle/>
          <a:p>
            <a:pPr eaLnBrk="1" hangingPunct="1"/>
            <a:r>
              <a:rPr lang="en-US" sz="3800" dirty="0">
                <a:latin typeface="Tahoma" charset="0"/>
                <a:ea typeface="新細明體" charset="0"/>
              </a:rPr>
              <a:t>Communicating The Messages</a:t>
            </a:r>
          </a:p>
        </p:txBody>
      </p:sp>
    </p:spTree>
    <p:extLst>
      <p:ext uri="{BB962C8B-B14F-4D97-AF65-F5344CB8AC3E}">
        <p14:creationId xmlns:p14="http://schemas.microsoft.com/office/powerpoint/2010/main" val="233174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810375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E904CBA4-3C96-7D4E-84DA-1361119E138E}" type="slidenum">
              <a:rPr kumimoji="0" lang="en-US" altLang="zh-TW" sz="1400" b="0"/>
              <a:pPr eaLnBrk="1" hangingPunct="1"/>
              <a:t>9</a:t>
            </a:fld>
            <a:r>
              <a:rPr kumimoji="0" lang="en-US" altLang="zh-TW" sz="1400" b="0"/>
              <a:t>-</a:t>
            </a:r>
          </a:p>
        </p:txBody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5650" y="1265238"/>
            <a:ext cx="8132763" cy="48069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TW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(1) </a:t>
            </a:r>
            <a:r>
              <a:rPr lang="en-GB" u="sng" dirty="0">
                <a:solidFill>
                  <a:srgbClr val="0000FF"/>
                </a:solidFill>
                <a:latin typeface="Tahoma" charset="0"/>
                <a:ea typeface="新細明體" charset="0"/>
              </a:rPr>
              <a:t>Network Protocols</a:t>
            </a:r>
            <a:endParaRPr lang="en-US" altLang="zh-TW" u="sng" dirty="0">
              <a:solidFill>
                <a:srgbClr val="0000FF"/>
              </a:solidFill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TW" sz="20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latin typeface="Tahoma" charset="0"/>
                <a:ea typeface="新細明體" charset="0"/>
              </a:rPr>
              <a:t>All communication, whether face-to-face or over a network, is governed by predetermined rules called protocols.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altLang="zh-TW" sz="8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TW" sz="2000" dirty="0">
                <a:latin typeface="Tahoma" charset="0"/>
                <a:ea typeface="新細明體" charset="0"/>
              </a:rPr>
              <a:t>A </a:t>
            </a:r>
            <a:r>
              <a:rPr lang="en-US" altLang="zh-TW" sz="20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 </a:t>
            </a:r>
            <a:r>
              <a:rPr lang="en-US" altLang="zh-TW" sz="2000" dirty="0">
                <a:latin typeface="Tahoma" charset="0"/>
                <a:ea typeface="新細明體" charset="0"/>
              </a:rPr>
              <a:t>is a formal description of a set of rules and conventions that govern a particular aspect of how devices on a network communicate. 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altLang="zh-TW" sz="800" dirty="0">
              <a:latin typeface="Tahoma" charset="0"/>
              <a:ea typeface="新細明體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sz="2000" dirty="0">
                <a:latin typeface="Tahoma" charset="0"/>
                <a:ea typeface="新細明體" charset="0"/>
              </a:rPr>
              <a:t>A group of inter-related protocols that are necessary to perform a communication function is called a </a:t>
            </a:r>
            <a:r>
              <a:rPr lang="en-US" sz="2000" b="1" u="sng" dirty="0">
                <a:solidFill>
                  <a:srgbClr val="FF0000"/>
                </a:solidFill>
                <a:latin typeface="Tahoma" charset="0"/>
                <a:ea typeface="新細明體" charset="0"/>
              </a:rPr>
              <a:t>protocol suite</a:t>
            </a:r>
            <a:r>
              <a:rPr lang="en-US" altLang="zh-TW" sz="2000" dirty="0">
                <a:latin typeface="Tahoma" charset="0"/>
                <a:ea typeface="新細明體" charset="0"/>
              </a:rPr>
              <a:t>. These protocols are implemented in software and hardware that is loaded on each host and network device. </a:t>
            </a:r>
          </a:p>
          <a:p>
            <a:pPr eaLnBrk="1" hangingPunct="1">
              <a:lnSpc>
                <a:spcPct val="80000"/>
              </a:lnSpc>
              <a:buFont typeface="Wingdings" charset="0"/>
              <a:buNone/>
            </a:pPr>
            <a:endParaRPr lang="en-US" altLang="zh-TW" sz="2000" dirty="0">
              <a:latin typeface="Tahoma" charset="0"/>
              <a:ea typeface="新細明體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93675" y="393700"/>
            <a:ext cx="8772525" cy="60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4000" b="0" dirty="0">
                <a:latin typeface="Tahoma" charset="0"/>
                <a:ea typeface="新細明體" charset="0"/>
              </a:rPr>
              <a:t>2.2: Network Protocols and Standards</a:t>
            </a:r>
          </a:p>
        </p:txBody>
      </p:sp>
    </p:spTree>
    <p:extLst>
      <p:ext uri="{BB962C8B-B14F-4D97-AF65-F5344CB8AC3E}">
        <p14:creationId xmlns:p14="http://schemas.microsoft.com/office/powerpoint/2010/main" val="126079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flip dir="r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9990</TotalTime>
  <Pages>28</Pages>
  <Words>1635</Words>
  <Application>Microsoft Office PowerPoint</Application>
  <PresentationFormat>On-screen Show (4:3)</PresentationFormat>
  <Paragraphs>252</Paragraphs>
  <Slides>45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Tahoma</vt:lpstr>
      <vt:lpstr>Wingdings</vt:lpstr>
      <vt:lpstr>PPT-TMPLT-WHT_C</vt:lpstr>
      <vt:lpstr>NetAcad-4F_PPT-WHT_060408</vt:lpstr>
      <vt:lpstr>Chapter 2: Network Protocols and Communications</vt:lpstr>
      <vt:lpstr>Chapter 2</vt:lpstr>
      <vt:lpstr>2.1: Rules of communications</vt:lpstr>
      <vt:lpstr>PowerPoint Presentation</vt:lpstr>
      <vt:lpstr>The Rules What is Communication?</vt:lpstr>
      <vt:lpstr>Communicating the Message</vt:lpstr>
      <vt:lpstr>Communicating The Messages</vt:lpstr>
      <vt:lpstr>Communicating The Messages</vt:lpstr>
      <vt:lpstr>PowerPoint Presentation</vt:lpstr>
      <vt:lpstr>Network Protocols and Standards Standards Organizations</vt:lpstr>
      <vt:lpstr>Standards Organizations Open Standards</vt:lpstr>
      <vt:lpstr>Standards Organizations ISO</vt:lpstr>
      <vt:lpstr>The Benefits of a Layered Model</vt:lpstr>
      <vt:lpstr>Protocol and Reference Models</vt:lpstr>
      <vt:lpstr>Reference Models Comparing the OSI and TCP/IP Models</vt:lpstr>
      <vt:lpstr>OSI Reference Model</vt:lpstr>
      <vt:lpstr>OSI Reference Model - Layer 7</vt:lpstr>
      <vt:lpstr>OSI Reference Model - Layer 6</vt:lpstr>
      <vt:lpstr>OSI Reference Model - Layer 5</vt:lpstr>
      <vt:lpstr>OSI Reference Model - Layer 4</vt:lpstr>
      <vt:lpstr>PowerPoint Presentation</vt:lpstr>
      <vt:lpstr>PowerPoint Presentation</vt:lpstr>
      <vt:lpstr>PowerPoint Presentation</vt:lpstr>
      <vt:lpstr>PowerPoint Presentation</vt:lpstr>
      <vt:lpstr>The OSI Model – Video </vt:lpstr>
      <vt:lpstr>PowerPoint Presentation</vt:lpstr>
      <vt:lpstr>A)  How a message send?</vt:lpstr>
      <vt:lpstr>(B) Encapsulation vs Decapsulation</vt:lpstr>
      <vt:lpstr>Concept of …</vt:lpstr>
      <vt:lpstr>Things to do….</vt:lpstr>
      <vt:lpstr>(B) Encapsulation vs Decapsulation</vt:lpstr>
      <vt:lpstr>C. Data Packet Data Unit (PDU)</vt:lpstr>
      <vt:lpstr>D. Routing</vt:lpstr>
      <vt:lpstr>TCP/IP Vs OSI</vt:lpstr>
      <vt:lpstr>TCP/IP Networking Model</vt:lpstr>
      <vt:lpstr>Reference Models The TCP/IP Reference Model</vt:lpstr>
      <vt:lpstr>TCP/IP Protocols</vt:lpstr>
      <vt:lpstr>The Interaction of Protocols</vt:lpstr>
      <vt:lpstr>Protocol Suites Protocol Suites and Industry Standards</vt:lpstr>
      <vt:lpstr>Protocol Suites TCP/IP Protocol Suite and Communication</vt:lpstr>
      <vt:lpstr>Data Encapsulation Protocol Data Units (PDUs)</vt:lpstr>
      <vt:lpstr>Sending Process (cont’d)</vt:lpstr>
      <vt:lpstr>Receiving Process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Carolyn Ting</cp:lastModifiedBy>
  <cp:revision>745</cp:revision>
  <cp:lastPrinted>2014-09-12T14:04:00Z</cp:lastPrinted>
  <dcterms:created xsi:type="dcterms:W3CDTF">2006-10-23T15:07:30Z</dcterms:created>
  <dcterms:modified xsi:type="dcterms:W3CDTF">2020-06-11T01:41:50Z</dcterms:modified>
</cp:coreProperties>
</file>